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wdp" ContentType="image/vnd.ms-photo"/>
  <Default Extension="vml" ContentType="application/vnd.openxmlformats-officedocument.vmlDrawing"/>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8"/>
  </p:notesMasterIdLst>
  <p:handoutMasterIdLst>
    <p:handoutMasterId r:id="rId19"/>
  </p:handoutMasterIdLst>
  <p:sldIdLst>
    <p:sldId id="268" r:id="rId2"/>
    <p:sldId id="298" r:id="rId3"/>
    <p:sldId id="293" r:id="rId4"/>
    <p:sldId id="292" r:id="rId5"/>
    <p:sldId id="282" r:id="rId6"/>
    <p:sldId id="270" r:id="rId7"/>
    <p:sldId id="271" r:id="rId8"/>
    <p:sldId id="281" r:id="rId9"/>
    <p:sldId id="272" r:id="rId10"/>
    <p:sldId id="273" r:id="rId11"/>
    <p:sldId id="296" r:id="rId12"/>
    <p:sldId id="297" r:id="rId13"/>
    <p:sldId id="274" r:id="rId14"/>
    <p:sldId id="294" r:id="rId15"/>
    <p:sldId id="295" r:id="rId16"/>
    <p:sldId id="299" r:id="rId17"/>
  </p:sldIdLst>
  <p:sldSz cx="7561263" cy="10693400"/>
  <p:notesSz cx="7099300" cy="10234613"/>
  <p:defaultTextStyle>
    <a:defPPr>
      <a:defRPr lang="fr-FR"/>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guide id="3" orient="horz" pos="3368">
          <p15:clr>
            <a:srgbClr val="A4A3A4"/>
          </p15:clr>
        </p15:guide>
        <p15:guide id="4" pos="2382">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uliette Batailler" initials="JB" lastIdx="6" clrIdx="0"/>
  <p:cmAuthor id="1" name="stagiaire3" initials="s"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AEEF3"/>
    <a:srgbClr val="3E8994"/>
    <a:srgbClr val="D7EA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26" autoAdjust="0"/>
    <p:restoredTop sz="96374" autoAdjust="0"/>
  </p:normalViewPr>
  <p:slideViewPr>
    <p:cSldViewPr>
      <p:cViewPr varScale="1">
        <p:scale>
          <a:sx n="79" d="100"/>
          <a:sy n="79" d="100"/>
        </p:scale>
        <p:origin x="2958" y="96"/>
      </p:cViewPr>
      <p:guideLst>
        <p:guide orient="horz" pos="2880"/>
        <p:guide pos="2160"/>
        <p:guide orient="horz" pos="3368"/>
        <p:guide pos="2382"/>
      </p:guideLst>
    </p:cSldViewPr>
  </p:slideViewPr>
  <p:notesTextViewPr>
    <p:cViewPr>
      <p:scale>
        <a:sx n="1" d="1"/>
        <a:sy n="1" d="1"/>
      </p:scale>
      <p:origin x="0" y="0"/>
    </p:cViewPr>
  </p:notesTextViewPr>
  <p:notesViewPr>
    <p:cSldViewPr>
      <p:cViewPr varScale="1">
        <p:scale>
          <a:sx n="81" d="100"/>
          <a:sy n="81" d="100"/>
        </p:scale>
        <p:origin x="400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0.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 xmlns:a16="http://schemas.microsoft.com/office/drawing/2014/main" id="{D9E8033F-918E-4022-8E10-30725D18C000}"/>
              </a:ext>
            </a:extLst>
          </p:cNvPr>
          <p:cNvSpPr>
            <a:spLocks noGrp="1"/>
          </p:cNvSpPr>
          <p:nvPr>
            <p:ph type="hdr" sz="quarter"/>
          </p:nvPr>
        </p:nvSpPr>
        <p:spPr>
          <a:xfrm>
            <a:off x="1" y="0"/>
            <a:ext cx="3076977" cy="513789"/>
          </a:xfrm>
          <a:prstGeom prst="rect">
            <a:avLst/>
          </a:prstGeom>
        </p:spPr>
        <p:txBody>
          <a:bodyPr vert="horz" lIns="95467" tIns="47733" rIns="95467" bIns="47733" rtlCol="0"/>
          <a:lstStyle>
            <a:lvl1pPr algn="l">
              <a:defRPr sz="1200"/>
            </a:lvl1pPr>
          </a:lstStyle>
          <a:p>
            <a:endParaRPr lang="fr-FR"/>
          </a:p>
        </p:txBody>
      </p:sp>
      <p:sp>
        <p:nvSpPr>
          <p:cNvPr id="3" name="Espace réservé de la date 2">
            <a:extLst>
              <a:ext uri="{FF2B5EF4-FFF2-40B4-BE49-F238E27FC236}">
                <a16:creationId xmlns="" xmlns:a16="http://schemas.microsoft.com/office/drawing/2014/main" id="{81ABF8BA-C131-4997-A212-0EF657CD5F51}"/>
              </a:ext>
            </a:extLst>
          </p:cNvPr>
          <p:cNvSpPr>
            <a:spLocks noGrp="1"/>
          </p:cNvSpPr>
          <p:nvPr>
            <p:ph type="dt" sz="quarter" idx="1"/>
          </p:nvPr>
        </p:nvSpPr>
        <p:spPr>
          <a:xfrm>
            <a:off x="4020650" y="0"/>
            <a:ext cx="3076976" cy="513789"/>
          </a:xfrm>
          <a:prstGeom prst="rect">
            <a:avLst/>
          </a:prstGeom>
        </p:spPr>
        <p:txBody>
          <a:bodyPr vert="horz" lIns="95467" tIns="47733" rIns="95467" bIns="47733" rtlCol="0"/>
          <a:lstStyle>
            <a:lvl1pPr algn="r">
              <a:defRPr sz="1200"/>
            </a:lvl1pPr>
          </a:lstStyle>
          <a:p>
            <a:fld id="{26A42212-BB84-4885-B111-B2F6DB65B0D2}" type="datetimeFigureOut">
              <a:rPr lang="fr-FR" smtClean="0"/>
              <a:t>16/11/2021</a:t>
            </a:fld>
            <a:endParaRPr lang="fr-FR"/>
          </a:p>
        </p:txBody>
      </p:sp>
      <p:sp>
        <p:nvSpPr>
          <p:cNvPr id="4" name="Espace réservé du pied de page 3">
            <a:extLst>
              <a:ext uri="{FF2B5EF4-FFF2-40B4-BE49-F238E27FC236}">
                <a16:creationId xmlns="" xmlns:a16="http://schemas.microsoft.com/office/drawing/2014/main" id="{0E4DA4D2-04BA-43AA-9B8A-40681A4D2C70}"/>
              </a:ext>
            </a:extLst>
          </p:cNvPr>
          <p:cNvSpPr>
            <a:spLocks noGrp="1"/>
          </p:cNvSpPr>
          <p:nvPr>
            <p:ph type="ftr" sz="quarter" idx="2"/>
          </p:nvPr>
        </p:nvSpPr>
        <p:spPr>
          <a:xfrm>
            <a:off x="1" y="9720824"/>
            <a:ext cx="3076977" cy="513789"/>
          </a:xfrm>
          <a:prstGeom prst="rect">
            <a:avLst/>
          </a:prstGeom>
        </p:spPr>
        <p:txBody>
          <a:bodyPr vert="horz" lIns="95467" tIns="47733" rIns="95467" bIns="47733" rtlCol="0" anchor="b"/>
          <a:lstStyle>
            <a:lvl1pPr algn="l">
              <a:defRPr sz="1200"/>
            </a:lvl1pPr>
          </a:lstStyle>
          <a:p>
            <a:endParaRPr lang="fr-FR"/>
          </a:p>
        </p:txBody>
      </p:sp>
      <p:sp>
        <p:nvSpPr>
          <p:cNvPr id="5" name="Espace réservé du numéro de diapositive 4">
            <a:extLst>
              <a:ext uri="{FF2B5EF4-FFF2-40B4-BE49-F238E27FC236}">
                <a16:creationId xmlns="" xmlns:a16="http://schemas.microsoft.com/office/drawing/2014/main" id="{3D8371A3-3121-4C2D-AF8A-9A6926958D2B}"/>
              </a:ext>
            </a:extLst>
          </p:cNvPr>
          <p:cNvSpPr>
            <a:spLocks noGrp="1"/>
          </p:cNvSpPr>
          <p:nvPr>
            <p:ph type="sldNum" sz="quarter" idx="3"/>
          </p:nvPr>
        </p:nvSpPr>
        <p:spPr>
          <a:xfrm>
            <a:off x="4020650" y="9720824"/>
            <a:ext cx="3076976" cy="513789"/>
          </a:xfrm>
          <a:prstGeom prst="rect">
            <a:avLst/>
          </a:prstGeom>
        </p:spPr>
        <p:txBody>
          <a:bodyPr vert="horz" lIns="95467" tIns="47733" rIns="95467" bIns="47733" rtlCol="0" anchor="b"/>
          <a:lstStyle>
            <a:lvl1pPr algn="r">
              <a:defRPr sz="1200"/>
            </a:lvl1pPr>
          </a:lstStyle>
          <a:p>
            <a:fld id="{DC402DC6-53CE-48B4-9E7F-9BB355660B85}" type="slidenum">
              <a:rPr lang="fr-FR" smtClean="0"/>
              <a:t>‹N°›</a:t>
            </a:fld>
            <a:endParaRPr lang="fr-FR"/>
          </a:p>
        </p:txBody>
      </p:sp>
    </p:spTree>
    <p:extLst>
      <p:ext uri="{BB962C8B-B14F-4D97-AF65-F5344CB8AC3E}">
        <p14:creationId xmlns:p14="http://schemas.microsoft.com/office/powerpoint/2010/main" val="6240395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6" y="3"/>
            <a:ext cx="3076362" cy="511731"/>
          </a:xfrm>
          <a:prstGeom prst="rect">
            <a:avLst/>
          </a:prstGeom>
        </p:spPr>
        <p:txBody>
          <a:bodyPr vert="horz" lIns="94596" tIns="47297" rIns="94596" bIns="47297" rtlCol="0"/>
          <a:lstStyle>
            <a:lvl1pPr algn="l">
              <a:defRPr sz="1100"/>
            </a:lvl1pPr>
          </a:lstStyle>
          <a:p>
            <a:endParaRPr lang="fr-FR"/>
          </a:p>
        </p:txBody>
      </p:sp>
      <p:sp>
        <p:nvSpPr>
          <p:cNvPr id="3" name="Espace réservé de la date 2"/>
          <p:cNvSpPr>
            <a:spLocks noGrp="1"/>
          </p:cNvSpPr>
          <p:nvPr>
            <p:ph type="dt" idx="1"/>
          </p:nvPr>
        </p:nvSpPr>
        <p:spPr>
          <a:xfrm>
            <a:off x="4021300" y="3"/>
            <a:ext cx="3076362" cy="511731"/>
          </a:xfrm>
          <a:prstGeom prst="rect">
            <a:avLst/>
          </a:prstGeom>
        </p:spPr>
        <p:txBody>
          <a:bodyPr vert="horz" lIns="94596" tIns="47297" rIns="94596" bIns="47297" rtlCol="0"/>
          <a:lstStyle>
            <a:lvl1pPr algn="r">
              <a:defRPr sz="1100"/>
            </a:lvl1pPr>
          </a:lstStyle>
          <a:p>
            <a:fld id="{7E4CE067-6962-467E-A5AA-E5E40EA0D1FB}" type="datetimeFigureOut">
              <a:rPr lang="fr-FR" smtClean="0"/>
              <a:t>16/11/2021</a:t>
            </a:fld>
            <a:endParaRPr lang="fr-FR"/>
          </a:p>
        </p:txBody>
      </p:sp>
      <p:sp>
        <p:nvSpPr>
          <p:cNvPr id="4" name="Espace réservé de l'image des diapositives 3"/>
          <p:cNvSpPr>
            <a:spLocks noGrp="1" noRot="1" noChangeAspect="1"/>
          </p:cNvSpPr>
          <p:nvPr>
            <p:ph type="sldImg" idx="2"/>
          </p:nvPr>
        </p:nvSpPr>
        <p:spPr>
          <a:xfrm>
            <a:off x="2192338" y="769938"/>
            <a:ext cx="2714625" cy="3836987"/>
          </a:xfrm>
          <a:prstGeom prst="rect">
            <a:avLst/>
          </a:prstGeom>
          <a:noFill/>
          <a:ln w="12700">
            <a:solidFill>
              <a:prstClr val="black"/>
            </a:solidFill>
          </a:ln>
        </p:spPr>
        <p:txBody>
          <a:bodyPr vert="horz" lIns="94596" tIns="47297" rIns="94596" bIns="47297" rtlCol="0" anchor="ctr"/>
          <a:lstStyle/>
          <a:p>
            <a:endParaRPr lang="fr-FR"/>
          </a:p>
        </p:txBody>
      </p:sp>
      <p:sp>
        <p:nvSpPr>
          <p:cNvPr id="5" name="Espace réservé des commentaires 4"/>
          <p:cNvSpPr>
            <a:spLocks noGrp="1"/>
          </p:cNvSpPr>
          <p:nvPr>
            <p:ph type="body" sz="quarter" idx="3"/>
          </p:nvPr>
        </p:nvSpPr>
        <p:spPr>
          <a:xfrm>
            <a:off x="709930" y="4861446"/>
            <a:ext cx="5679440" cy="4605576"/>
          </a:xfrm>
          <a:prstGeom prst="rect">
            <a:avLst/>
          </a:prstGeom>
        </p:spPr>
        <p:txBody>
          <a:bodyPr vert="horz" lIns="94596" tIns="47297" rIns="94596" bIns="47297"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6" y="9721109"/>
            <a:ext cx="3076362" cy="511731"/>
          </a:xfrm>
          <a:prstGeom prst="rect">
            <a:avLst/>
          </a:prstGeom>
        </p:spPr>
        <p:txBody>
          <a:bodyPr vert="horz" lIns="94596" tIns="47297" rIns="94596" bIns="47297" rtlCol="0" anchor="b"/>
          <a:lstStyle>
            <a:lvl1pPr algn="l">
              <a:defRPr sz="1100"/>
            </a:lvl1pPr>
          </a:lstStyle>
          <a:p>
            <a:endParaRPr lang="fr-FR"/>
          </a:p>
        </p:txBody>
      </p:sp>
      <p:sp>
        <p:nvSpPr>
          <p:cNvPr id="7" name="Espace réservé du numéro de diapositive 6"/>
          <p:cNvSpPr>
            <a:spLocks noGrp="1"/>
          </p:cNvSpPr>
          <p:nvPr>
            <p:ph type="sldNum" sz="quarter" idx="5"/>
          </p:nvPr>
        </p:nvSpPr>
        <p:spPr>
          <a:xfrm>
            <a:off x="4021300" y="9721109"/>
            <a:ext cx="3076362" cy="511731"/>
          </a:xfrm>
          <a:prstGeom prst="rect">
            <a:avLst/>
          </a:prstGeom>
        </p:spPr>
        <p:txBody>
          <a:bodyPr vert="horz" lIns="94596" tIns="47297" rIns="94596" bIns="47297" rtlCol="0" anchor="b"/>
          <a:lstStyle>
            <a:lvl1pPr algn="r">
              <a:defRPr sz="1100"/>
            </a:lvl1pPr>
          </a:lstStyle>
          <a:p>
            <a:fld id="{AD45AF83-BB10-4489-A7B4-D14F8FAF9416}" type="slidenum">
              <a:rPr lang="fr-FR" smtClean="0"/>
              <a:t>‹N°›</a:t>
            </a:fld>
            <a:endParaRPr lang="fr-FR"/>
          </a:p>
        </p:txBody>
      </p:sp>
    </p:spTree>
    <p:extLst>
      <p:ext uri="{BB962C8B-B14F-4D97-AF65-F5344CB8AC3E}">
        <p14:creationId xmlns:p14="http://schemas.microsoft.com/office/powerpoint/2010/main" val="1356812367"/>
      </p:ext>
    </p:extLst>
  </p:cSld>
  <p:clrMap bg1="lt1" tx1="dk1" bg2="lt2" tx2="dk2" accent1="accent1" accent2="accent2" accent3="accent3" accent4="accent4" accent5="accent5" accent6="accent6" hlink="hlink" folHlink="folHlink"/>
  <p:notesStyle>
    <a:lvl1pPr marL="0" algn="l" defTabSz="1043056" rtl="0" eaLnBrk="1" latinLnBrk="0" hangingPunct="1">
      <a:defRPr sz="1400" kern="1200">
        <a:solidFill>
          <a:schemeClr val="tx1"/>
        </a:solidFill>
        <a:latin typeface="+mn-lt"/>
        <a:ea typeface="+mn-ea"/>
        <a:cs typeface="+mn-cs"/>
      </a:defRPr>
    </a:lvl1pPr>
    <a:lvl2pPr marL="521528" algn="l" defTabSz="1043056" rtl="0" eaLnBrk="1" latinLnBrk="0" hangingPunct="1">
      <a:defRPr sz="1400" kern="1200">
        <a:solidFill>
          <a:schemeClr val="tx1"/>
        </a:solidFill>
        <a:latin typeface="+mn-lt"/>
        <a:ea typeface="+mn-ea"/>
        <a:cs typeface="+mn-cs"/>
      </a:defRPr>
    </a:lvl2pPr>
    <a:lvl3pPr marL="1043056" algn="l" defTabSz="1043056" rtl="0" eaLnBrk="1" latinLnBrk="0" hangingPunct="1">
      <a:defRPr sz="1400" kern="1200">
        <a:solidFill>
          <a:schemeClr val="tx1"/>
        </a:solidFill>
        <a:latin typeface="+mn-lt"/>
        <a:ea typeface="+mn-ea"/>
        <a:cs typeface="+mn-cs"/>
      </a:defRPr>
    </a:lvl3pPr>
    <a:lvl4pPr marL="1564584" algn="l" defTabSz="1043056" rtl="0" eaLnBrk="1" latinLnBrk="0" hangingPunct="1">
      <a:defRPr sz="1400" kern="1200">
        <a:solidFill>
          <a:schemeClr val="tx1"/>
        </a:solidFill>
        <a:latin typeface="+mn-lt"/>
        <a:ea typeface="+mn-ea"/>
        <a:cs typeface="+mn-cs"/>
      </a:defRPr>
    </a:lvl4pPr>
    <a:lvl5pPr marL="2086112" algn="l" defTabSz="1043056" rtl="0" eaLnBrk="1" latinLnBrk="0" hangingPunct="1">
      <a:defRPr sz="1400" kern="1200">
        <a:solidFill>
          <a:schemeClr val="tx1"/>
        </a:solidFill>
        <a:latin typeface="+mn-lt"/>
        <a:ea typeface="+mn-ea"/>
        <a:cs typeface="+mn-cs"/>
      </a:defRPr>
    </a:lvl5pPr>
    <a:lvl6pPr marL="2607640" algn="l" defTabSz="1043056" rtl="0" eaLnBrk="1" latinLnBrk="0" hangingPunct="1">
      <a:defRPr sz="1400" kern="1200">
        <a:solidFill>
          <a:schemeClr val="tx1"/>
        </a:solidFill>
        <a:latin typeface="+mn-lt"/>
        <a:ea typeface="+mn-ea"/>
        <a:cs typeface="+mn-cs"/>
      </a:defRPr>
    </a:lvl6pPr>
    <a:lvl7pPr marL="3129168" algn="l" defTabSz="1043056" rtl="0" eaLnBrk="1" latinLnBrk="0" hangingPunct="1">
      <a:defRPr sz="1400" kern="1200">
        <a:solidFill>
          <a:schemeClr val="tx1"/>
        </a:solidFill>
        <a:latin typeface="+mn-lt"/>
        <a:ea typeface="+mn-ea"/>
        <a:cs typeface="+mn-cs"/>
      </a:defRPr>
    </a:lvl7pPr>
    <a:lvl8pPr marL="3650696" algn="l" defTabSz="1043056" rtl="0" eaLnBrk="1" latinLnBrk="0" hangingPunct="1">
      <a:defRPr sz="1400" kern="1200">
        <a:solidFill>
          <a:schemeClr val="tx1"/>
        </a:solidFill>
        <a:latin typeface="+mn-lt"/>
        <a:ea typeface="+mn-ea"/>
        <a:cs typeface="+mn-cs"/>
      </a:defRPr>
    </a:lvl8pPr>
    <a:lvl9pPr marL="4172224" algn="l" defTabSz="1043056"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AD45AF83-BB10-4489-A7B4-D14F8FAF9416}" type="slidenum">
              <a:rPr lang="fr-FR" smtClean="0"/>
              <a:t>2</a:t>
            </a:fld>
            <a:endParaRPr lang="fr-FR"/>
          </a:p>
        </p:txBody>
      </p:sp>
    </p:spTree>
    <p:extLst>
      <p:ext uri="{BB962C8B-B14F-4D97-AF65-F5344CB8AC3E}">
        <p14:creationId xmlns:p14="http://schemas.microsoft.com/office/powerpoint/2010/main" val="5660215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2192338" y="769938"/>
            <a:ext cx="2714625" cy="3836987"/>
          </a:xfrm>
        </p:spPr>
      </p:sp>
      <p:sp>
        <p:nvSpPr>
          <p:cNvPr id="3" name="Espace réservé des commentaires 2"/>
          <p:cNvSpPr>
            <a:spLocks noGrp="1"/>
          </p:cNvSpPr>
          <p:nvPr>
            <p:ph type="body" idx="1"/>
          </p:nvPr>
        </p:nvSpPr>
        <p:spPr/>
        <p:txBody>
          <a:bodyPr/>
          <a:lstStyle/>
          <a:p>
            <a:endParaRPr lang="fr-FR" dirty="0"/>
          </a:p>
        </p:txBody>
      </p:sp>
      <p:sp>
        <p:nvSpPr>
          <p:cNvPr id="5" name="Espace réservé du numéro de diapositive 4"/>
          <p:cNvSpPr>
            <a:spLocks noGrp="1"/>
          </p:cNvSpPr>
          <p:nvPr>
            <p:ph type="sldNum" sz="quarter" idx="10"/>
          </p:nvPr>
        </p:nvSpPr>
        <p:spPr/>
        <p:txBody>
          <a:bodyPr/>
          <a:lstStyle/>
          <a:p>
            <a:fld id="{2BAF2C84-FE06-4D96-8A50-05D692C2344A}" type="slidenum">
              <a:rPr lang="fr-FR" smtClean="0"/>
              <a:t>4</a:t>
            </a:fld>
            <a:endParaRPr lang="fr-FR" dirty="0"/>
          </a:p>
        </p:txBody>
      </p:sp>
    </p:spTree>
    <p:extLst>
      <p:ext uri="{BB962C8B-B14F-4D97-AF65-F5344CB8AC3E}">
        <p14:creationId xmlns:p14="http://schemas.microsoft.com/office/powerpoint/2010/main" val="1540477539"/>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67095" y="3321887"/>
            <a:ext cx="6427074" cy="2292150"/>
          </a:xfrm>
        </p:spPr>
        <p:txBody>
          <a:bodyPr/>
          <a:lstStyle/>
          <a:p>
            <a:r>
              <a:rPr lang="fr-FR"/>
              <a:t>Modifiez le style du titre</a:t>
            </a:r>
          </a:p>
        </p:txBody>
      </p:sp>
      <p:sp>
        <p:nvSpPr>
          <p:cNvPr id="3" name="Sous-titre 2"/>
          <p:cNvSpPr>
            <a:spLocks noGrp="1"/>
          </p:cNvSpPr>
          <p:nvPr>
            <p:ph type="subTitle" idx="1"/>
          </p:nvPr>
        </p:nvSpPr>
        <p:spPr>
          <a:xfrm>
            <a:off x="1134190" y="6059593"/>
            <a:ext cx="5292884" cy="2732758"/>
          </a:xfrm>
        </p:spPr>
        <p:txBody>
          <a:bodyPr/>
          <a:lstStyle>
            <a:lvl1pPr marL="0" indent="0" algn="ctr">
              <a:buNone/>
              <a:defRPr>
                <a:solidFill>
                  <a:schemeClr val="tx1">
                    <a:tint val="75000"/>
                  </a:schemeClr>
                </a:solidFill>
              </a:defRPr>
            </a:lvl1pPr>
            <a:lvl2pPr marL="521528" indent="0" algn="ctr">
              <a:buNone/>
              <a:defRPr>
                <a:solidFill>
                  <a:schemeClr val="tx1">
                    <a:tint val="75000"/>
                  </a:schemeClr>
                </a:solidFill>
              </a:defRPr>
            </a:lvl2pPr>
            <a:lvl3pPr marL="1043056" indent="0" algn="ctr">
              <a:buNone/>
              <a:defRPr>
                <a:solidFill>
                  <a:schemeClr val="tx1">
                    <a:tint val="75000"/>
                  </a:schemeClr>
                </a:solidFill>
              </a:defRPr>
            </a:lvl3pPr>
            <a:lvl4pPr marL="1564584" indent="0" algn="ctr">
              <a:buNone/>
              <a:defRPr>
                <a:solidFill>
                  <a:schemeClr val="tx1">
                    <a:tint val="75000"/>
                  </a:schemeClr>
                </a:solidFill>
              </a:defRPr>
            </a:lvl4pPr>
            <a:lvl5pPr marL="2086112" indent="0" algn="ctr">
              <a:buNone/>
              <a:defRPr>
                <a:solidFill>
                  <a:schemeClr val="tx1">
                    <a:tint val="75000"/>
                  </a:schemeClr>
                </a:solidFill>
              </a:defRPr>
            </a:lvl5pPr>
            <a:lvl6pPr marL="2607640" indent="0" algn="ctr">
              <a:buNone/>
              <a:defRPr>
                <a:solidFill>
                  <a:schemeClr val="tx1">
                    <a:tint val="75000"/>
                  </a:schemeClr>
                </a:solidFill>
              </a:defRPr>
            </a:lvl6pPr>
            <a:lvl7pPr marL="3129168" indent="0" algn="ctr">
              <a:buNone/>
              <a:defRPr>
                <a:solidFill>
                  <a:schemeClr val="tx1">
                    <a:tint val="75000"/>
                  </a:schemeClr>
                </a:solidFill>
              </a:defRPr>
            </a:lvl7pPr>
            <a:lvl8pPr marL="3650696" indent="0" algn="ctr">
              <a:buNone/>
              <a:defRPr>
                <a:solidFill>
                  <a:schemeClr val="tx1">
                    <a:tint val="75000"/>
                  </a:schemeClr>
                </a:solidFill>
              </a:defRPr>
            </a:lvl8pPr>
            <a:lvl9pPr marL="4172224"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E8F96931-9FDF-4035-BA87-51D9C1F1ED3F}" type="datetimeFigureOut">
              <a:rPr lang="fr-FR" smtClean="0"/>
              <a:t>16/11/2021</a:t>
            </a:fld>
            <a:endParaRPr lang="fr-FR"/>
          </a:p>
        </p:txBody>
      </p:sp>
      <p:sp>
        <p:nvSpPr>
          <p:cNvPr id="5" name="Espace réservé du pied de page 4"/>
          <p:cNvSpPr>
            <a:spLocks noGrp="1"/>
          </p:cNvSpPr>
          <p:nvPr>
            <p:ph type="ftr" sz="quarter" idx="11"/>
          </p:nvPr>
        </p:nvSpPr>
        <p:spPr>
          <a:xfrm>
            <a:off x="2611589" y="9849564"/>
            <a:ext cx="2394400" cy="569324"/>
          </a:xfrm>
        </p:spPr>
        <p:txBody>
          <a:bodyPr/>
          <a:lstStyle/>
          <a:p>
            <a:endParaRPr lang="fr-FR" dirty="0"/>
          </a:p>
        </p:txBody>
      </p:sp>
      <p:sp>
        <p:nvSpPr>
          <p:cNvPr id="6" name="Espace réservé du numéro de diapositive 5"/>
          <p:cNvSpPr>
            <a:spLocks noGrp="1"/>
          </p:cNvSpPr>
          <p:nvPr>
            <p:ph type="sldNum" sz="quarter" idx="12"/>
          </p:nvPr>
        </p:nvSpPr>
        <p:spPr/>
        <p:txBody>
          <a:bodyPr/>
          <a:lstStyle/>
          <a:p>
            <a:fld id="{E2996D18-7DF9-4000-85A9-A8EF9A111413}" type="slidenum">
              <a:rPr lang="fr-FR" smtClean="0"/>
              <a:t>‹N°›</a:t>
            </a:fld>
            <a:endParaRPr lang="fr-FR"/>
          </a:p>
        </p:txBody>
      </p:sp>
      <p:grpSp>
        <p:nvGrpSpPr>
          <p:cNvPr id="7" name="Groupe 6"/>
          <p:cNvGrpSpPr/>
          <p:nvPr userDrawn="1"/>
        </p:nvGrpSpPr>
        <p:grpSpPr>
          <a:xfrm>
            <a:off x="-218212" y="51021"/>
            <a:ext cx="2540549" cy="917634"/>
            <a:chOff x="-197916" y="43628"/>
            <a:chExt cx="2304256" cy="784675"/>
          </a:xfrm>
        </p:grpSpPr>
        <p:pic>
          <p:nvPicPr>
            <p:cNvPr id="8" name="Picture 3" descr="H:\ADMINISTRATION WITAM\COM\WITAM\MAILS NEWS\2017_01_InfoFiscale\france48.jpg"/>
            <p:cNvPicPr>
              <a:picLocks noChangeAspect="1"/>
            </p:cNvPicPr>
            <p:nvPr userDrawn="1"/>
          </p:nvPicPr>
          <p:blipFill rotWithShape="1">
            <a:blip r:embed="rId2" cstate="print">
              <a:grayscl/>
              <a:extLst>
                <a:ext uri="{BEBA8EAE-BF5A-486C-A8C5-ECC9F3942E4B}">
                  <a14:imgProps xmlns:a14="http://schemas.microsoft.com/office/drawing/2010/main">
                    <a14:imgLayer r:embed="rId3">
                      <a14:imgEffect>
                        <a14:brightnessContrast contrast="20000"/>
                      </a14:imgEffect>
                    </a14:imgLayer>
                  </a14:imgProps>
                </a:ext>
                <a:ext uri="{28A0092B-C50C-407E-A947-70E740481C1C}">
                  <a14:useLocalDpi xmlns:a14="http://schemas.microsoft.com/office/drawing/2010/main" val="0"/>
                </a:ext>
              </a:extLst>
            </a:blip>
            <a:srcRect l="13248" r="20793" b="1291"/>
            <a:stretch/>
          </p:blipFill>
          <p:spPr bwMode="auto">
            <a:xfrm>
              <a:off x="443962" y="43628"/>
              <a:ext cx="798282" cy="784675"/>
            </a:xfrm>
            <a:prstGeom prst="rect">
              <a:avLst/>
            </a:prstGeom>
            <a:noFill/>
            <a:ln>
              <a:noFill/>
            </a:ln>
            <a:extLst>
              <a:ext uri="{53640926-AAD7-44D8-BBD7-CCE9431645EC}">
                <a14:shadowObscured xmlns:a14="http://schemas.microsoft.com/office/drawing/2010/main"/>
              </a:ext>
            </a:extLst>
          </p:spPr>
        </p:pic>
        <p:grpSp>
          <p:nvGrpSpPr>
            <p:cNvPr id="9" name="Groupe 8"/>
            <p:cNvGrpSpPr/>
            <p:nvPr userDrawn="1"/>
          </p:nvGrpSpPr>
          <p:grpSpPr>
            <a:xfrm>
              <a:off x="-197916" y="154166"/>
              <a:ext cx="2304256" cy="560878"/>
              <a:chOff x="-197916" y="154166"/>
              <a:chExt cx="2304256" cy="560878"/>
            </a:xfrm>
          </p:grpSpPr>
          <p:sp>
            <p:nvSpPr>
              <p:cNvPr id="10" name="Zone de texte 16"/>
              <p:cNvSpPr txBox="1">
                <a:spLocks noChangeArrowheads="1"/>
              </p:cNvSpPr>
              <p:nvPr userDrawn="1"/>
            </p:nvSpPr>
            <p:spPr bwMode="auto">
              <a:xfrm>
                <a:off x="-197916" y="164555"/>
                <a:ext cx="2304256" cy="550489"/>
              </a:xfrm>
              <a:prstGeom prst="rect">
                <a:avLst/>
              </a:prstGeom>
              <a:noFill/>
              <a:ln w="9525">
                <a:noFill/>
                <a:miter lim="800000"/>
                <a:headEnd/>
                <a:tailEnd/>
              </a:ln>
            </p:spPr>
            <p:txBody>
              <a:bodyPr rot="0" vert="horz" wrap="square" lIns="91440" tIns="45720" rIns="91440" bIns="45720" anchor="t" anchorCtr="0">
                <a:spAutoFit/>
              </a:bodyPr>
              <a:lstStyle/>
              <a:p>
                <a:pPr algn="ctr">
                  <a:lnSpc>
                    <a:spcPts val="2738"/>
                  </a:lnSpc>
                  <a:spcAft>
                    <a:spcPts val="0"/>
                  </a:spcAft>
                </a:pPr>
                <a:r>
                  <a:rPr lang="fr-FR" sz="1800" kern="1200" cap="small" dirty="0">
                    <a:solidFill>
                      <a:srgbClr val="3E8994"/>
                    </a:solidFill>
                    <a:effectLst/>
                    <a:latin typeface="Century Gothic"/>
                    <a:ea typeface="Times New Roman"/>
                  </a:rPr>
                  <a:t>du Patrimoine</a:t>
                </a:r>
                <a:endParaRPr lang="fr-FR" sz="1800" dirty="0">
                  <a:effectLst/>
                  <a:latin typeface="Times New Roman"/>
                  <a:ea typeface="Times New Roman"/>
                </a:endParaRPr>
              </a:p>
              <a:p>
                <a:pPr marL="1811" indent="-1811" algn="l">
                  <a:lnSpc>
                    <a:spcPts val="1643"/>
                  </a:lnSpc>
                  <a:spcAft>
                    <a:spcPts val="0"/>
                  </a:spcAft>
                  <a:tabLst>
                    <a:tab pos="1229575" algn="ctr"/>
                  </a:tabLst>
                </a:pPr>
                <a:r>
                  <a:rPr lang="fr-FR" sz="1400" kern="1200" cap="small" dirty="0">
                    <a:solidFill>
                      <a:srgbClr val="3E8994"/>
                    </a:solidFill>
                    <a:effectLst/>
                    <a:latin typeface="Century Gothic"/>
                    <a:ea typeface="Calibri"/>
                  </a:rPr>
                  <a:t>		- 2021 -</a:t>
                </a:r>
                <a:endParaRPr lang="fr-FR" sz="1400" dirty="0">
                  <a:effectLst/>
                  <a:latin typeface="Times New Roman"/>
                  <a:ea typeface="Times New Roman"/>
                </a:endParaRPr>
              </a:p>
            </p:txBody>
          </p:sp>
          <p:sp>
            <p:nvSpPr>
              <p:cNvPr id="11" name="Zone de texte 2"/>
              <p:cNvSpPr txBox="1">
                <a:spLocks noChangeArrowheads="1"/>
              </p:cNvSpPr>
              <p:nvPr userDrawn="1"/>
            </p:nvSpPr>
            <p:spPr bwMode="auto">
              <a:xfrm rot="21296410">
                <a:off x="91355" y="154166"/>
                <a:ext cx="1049050" cy="163870"/>
              </a:xfrm>
              <a:prstGeom prst="rect">
                <a:avLst/>
              </a:prstGeom>
              <a:solidFill>
                <a:srgbClr val="3E8994"/>
              </a:solidFill>
              <a:ln w="9525">
                <a:noFill/>
                <a:miter lim="800000"/>
                <a:headEnd/>
                <a:tailEnd/>
              </a:ln>
            </p:spPr>
            <p:txBody>
              <a:bodyPr rot="0" vert="horz" wrap="square" lIns="36000" tIns="36000" rIns="36000" bIns="36000" anchor="t" anchorCtr="0">
                <a:noAutofit/>
              </a:bodyPr>
              <a:lstStyle/>
              <a:p>
                <a:pPr algn="ctr">
                  <a:spcAft>
                    <a:spcPts val="0"/>
                  </a:spcAft>
                </a:pPr>
                <a:r>
                  <a:rPr lang="fr-FR" sz="1000" kern="1400" spc="29" dirty="0">
                    <a:solidFill>
                      <a:srgbClr val="FFFFFF"/>
                    </a:solidFill>
                    <a:effectLst/>
                    <a:latin typeface="Andalus"/>
                    <a:ea typeface="Times New Roman"/>
                    <a:cs typeface="Times New Roman"/>
                  </a:rPr>
                  <a:t>LE PETIT FISCAL</a:t>
                </a:r>
                <a:r>
                  <a:rPr lang="fr-FR" sz="1000" kern="1400" spc="29" dirty="0">
                    <a:solidFill>
                      <a:srgbClr val="3E8994"/>
                    </a:solidFill>
                    <a:effectLst/>
                    <a:latin typeface="Century Gothic"/>
                    <a:ea typeface="Times New Roman"/>
                  </a:rPr>
                  <a:t> </a:t>
                </a:r>
                <a:endParaRPr lang="fr-FR" sz="1000" dirty="0">
                  <a:effectLst/>
                  <a:latin typeface="Times New Roman"/>
                  <a:ea typeface="Times New Roman"/>
                </a:endParaRPr>
              </a:p>
            </p:txBody>
          </p:sp>
        </p:grpSp>
      </p:grpSp>
      <p:sp>
        <p:nvSpPr>
          <p:cNvPr id="13" name="ZoneTexte 12"/>
          <p:cNvSpPr txBox="1"/>
          <p:nvPr userDrawn="1"/>
        </p:nvSpPr>
        <p:spPr>
          <a:xfrm>
            <a:off x="3610331" y="10270593"/>
            <a:ext cx="674356" cy="260683"/>
          </a:xfrm>
          <a:prstGeom prst="rect">
            <a:avLst/>
          </a:prstGeom>
          <a:solidFill>
            <a:srgbClr val="3E8994"/>
          </a:solidFill>
        </p:spPr>
        <p:txBody>
          <a:bodyPr wrap="square" lIns="105763" tIns="52881" rIns="105763" bIns="52881" rtlCol="0">
            <a:spAutoFit/>
          </a:bodyPr>
          <a:lstStyle/>
          <a:p>
            <a:pPr algn="ctr"/>
            <a:fld id="{DEBCD693-8BA0-4992-B26E-BFE815800638}" type="slidenum">
              <a:rPr lang="fr-FR" sz="1000" b="0" smtClean="0">
                <a:solidFill>
                  <a:schemeClr val="bg1"/>
                </a:solidFill>
                <a:latin typeface="Century Gothic" panose="020B0502020202020204" pitchFamily="34" charset="0"/>
              </a:rPr>
              <a:pPr algn="ctr"/>
              <a:t>‹N°›</a:t>
            </a:fld>
            <a:endParaRPr lang="fr-FR" sz="1000" b="0" dirty="0">
              <a:solidFill>
                <a:schemeClr val="bg1"/>
              </a:solidFill>
              <a:latin typeface="Century Gothic" panose="020B0502020202020204" pitchFamily="34" charset="0"/>
            </a:endParaRPr>
          </a:p>
        </p:txBody>
      </p:sp>
      <p:pic>
        <p:nvPicPr>
          <p:cNvPr id="15" name="Image 14">
            <a:extLst>
              <a:ext uri="{FF2B5EF4-FFF2-40B4-BE49-F238E27FC236}">
                <a16:creationId xmlns="" xmlns:a16="http://schemas.microsoft.com/office/drawing/2014/main" id="{71F571E0-64C6-462F-974E-128A440BE59F}"/>
              </a:ext>
            </a:extLst>
          </p:cNvPr>
          <p:cNvPicPr>
            <a:picLocks noChangeAspect="1"/>
          </p:cNvPicPr>
          <p:nvPr userDrawn="1"/>
        </p:nvPicPr>
        <p:blipFill rotWithShape="1">
          <a:blip r:embed="rId4" cstate="print">
            <a:extLst>
              <a:ext uri="{28A0092B-C50C-407E-A947-70E740481C1C}">
                <a14:useLocalDpi xmlns:a14="http://schemas.microsoft.com/office/drawing/2010/main" val="0"/>
              </a:ext>
            </a:extLst>
          </a:blip>
          <a:srcRect l="18857" t="58366" r="37259" b="19644"/>
          <a:stretch/>
        </p:blipFill>
        <p:spPr>
          <a:xfrm>
            <a:off x="5760950" y="170530"/>
            <a:ext cx="1422250" cy="504056"/>
          </a:xfrm>
          <a:prstGeom prst="rect">
            <a:avLst/>
          </a:prstGeom>
        </p:spPr>
      </p:pic>
    </p:spTree>
    <p:extLst>
      <p:ext uri="{BB962C8B-B14F-4D97-AF65-F5344CB8AC3E}">
        <p14:creationId xmlns:p14="http://schemas.microsoft.com/office/powerpoint/2010/main" val="41707281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E8F96931-9FDF-4035-BA87-51D9C1F1ED3F}" type="datetimeFigureOut">
              <a:rPr lang="fr-FR" smtClean="0"/>
              <a:t>16/11/2021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2996D18-7DF9-4000-85A9-A8EF9A111413}" type="slidenum">
              <a:rPr lang="fr-FR" smtClean="0"/>
              <a:t>‹N°›</a:t>
            </a:fld>
            <a:endParaRPr lang="fr-FR"/>
          </a:p>
        </p:txBody>
      </p:sp>
    </p:spTree>
    <p:extLst>
      <p:ext uri="{BB962C8B-B14F-4D97-AF65-F5344CB8AC3E}">
        <p14:creationId xmlns:p14="http://schemas.microsoft.com/office/powerpoint/2010/main" val="26533197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5481916" y="428234"/>
            <a:ext cx="1701284" cy="9124044"/>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378063" y="428234"/>
            <a:ext cx="4977831" cy="9124044"/>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E8F96931-9FDF-4035-BA87-51D9C1F1ED3F}" type="datetimeFigureOut">
              <a:rPr lang="fr-FR" smtClean="0"/>
              <a:t>16/11/2021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2996D18-7DF9-4000-85A9-A8EF9A111413}" type="slidenum">
              <a:rPr lang="fr-FR" smtClean="0"/>
              <a:t>‹N°›</a:t>
            </a:fld>
            <a:endParaRPr lang="fr-FR"/>
          </a:p>
        </p:txBody>
      </p:sp>
    </p:spTree>
    <p:extLst>
      <p:ext uri="{BB962C8B-B14F-4D97-AF65-F5344CB8AC3E}">
        <p14:creationId xmlns:p14="http://schemas.microsoft.com/office/powerpoint/2010/main" val="3220958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5" name="ZoneTexte 4"/>
          <p:cNvSpPr txBox="1"/>
          <p:nvPr userDrawn="1"/>
        </p:nvSpPr>
        <p:spPr>
          <a:xfrm>
            <a:off x="7274515" y="9966698"/>
            <a:ext cx="312885" cy="614626"/>
          </a:xfrm>
          <a:prstGeom prst="rect">
            <a:avLst/>
          </a:prstGeom>
          <a:solidFill>
            <a:srgbClr val="3E8994"/>
          </a:solidFill>
        </p:spPr>
        <p:txBody>
          <a:bodyPr wrap="square" lIns="105763" tIns="52881" rIns="105763" bIns="52881" rtlCol="0">
            <a:spAutoFit/>
          </a:bodyPr>
          <a:lstStyle/>
          <a:p>
            <a:pPr algn="r"/>
            <a:fld id="{DEBCD693-8BA0-4992-B26E-BFE815800638}" type="slidenum">
              <a:rPr lang="fr-FR" sz="1100" b="0" smtClean="0">
                <a:solidFill>
                  <a:schemeClr val="bg1"/>
                </a:solidFill>
                <a:latin typeface="Century Gothic" panose="020B0502020202020204" pitchFamily="34" charset="0"/>
              </a:rPr>
              <a:pPr algn="r"/>
              <a:t>‹N°›</a:t>
            </a:fld>
            <a:endParaRPr lang="fr-FR" sz="1100" b="0" dirty="0">
              <a:solidFill>
                <a:schemeClr val="bg1"/>
              </a:solidFill>
              <a:latin typeface="Century Gothic" panose="020B0502020202020204" pitchFamily="34" charset="0"/>
            </a:endParaRPr>
          </a:p>
        </p:txBody>
      </p:sp>
      <p:grpSp>
        <p:nvGrpSpPr>
          <p:cNvPr id="9" name="Groupe 8"/>
          <p:cNvGrpSpPr/>
          <p:nvPr userDrawn="1"/>
        </p:nvGrpSpPr>
        <p:grpSpPr>
          <a:xfrm>
            <a:off x="-218212" y="180288"/>
            <a:ext cx="2540549" cy="655916"/>
            <a:chOff x="-197916" y="154166"/>
            <a:chExt cx="2304256" cy="560878"/>
          </a:xfrm>
        </p:grpSpPr>
        <p:sp>
          <p:nvSpPr>
            <p:cNvPr id="10" name="Zone de texte 16"/>
            <p:cNvSpPr txBox="1">
              <a:spLocks noChangeArrowheads="1"/>
            </p:cNvSpPr>
            <p:nvPr userDrawn="1"/>
          </p:nvSpPr>
          <p:spPr bwMode="auto">
            <a:xfrm>
              <a:off x="-197916" y="164555"/>
              <a:ext cx="2304256" cy="550489"/>
            </a:xfrm>
            <a:prstGeom prst="rect">
              <a:avLst/>
            </a:prstGeom>
            <a:noFill/>
            <a:ln w="9525">
              <a:noFill/>
              <a:miter lim="800000"/>
              <a:headEnd/>
              <a:tailEnd/>
            </a:ln>
          </p:spPr>
          <p:txBody>
            <a:bodyPr rot="0" vert="horz" wrap="square" lIns="91440" tIns="45720" rIns="91440" bIns="45720" anchor="t" anchorCtr="0">
              <a:spAutoFit/>
            </a:bodyPr>
            <a:lstStyle/>
            <a:p>
              <a:pPr algn="ctr">
                <a:lnSpc>
                  <a:spcPts val="2738"/>
                </a:lnSpc>
                <a:spcAft>
                  <a:spcPts val="0"/>
                </a:spcAft>
              </a:pPr>
              <a:r>
                <a:rPr lang="fr-FR" sz="1800" kern="1200" cap="small" dirty="0">
                  <a:solidFill>
                    <a:srgbClr val="3E8994"/>
                  </a:solidFill>
                  <a:effectLst/>
                  <a:latin typeface="Century Gothic"/>
                  <a:ea typeface="Times New Roman"/>
                </a:rPr>
                <a:t>du Patrimoine</a:t>
              </a:r>
              <a:endParaRPr lang="fr-FR" sz="1800" dirty="0">
                <a:effectLst/>
                <a:latin typeface="Times New Roman"/>
                <a:ea typeface="Times New Roman"/>
              </a:endParaRPr>
            </a:p>
            <a:p>
              <a:pPr marL="1811" indent="-1811" algn="l">
                <a:lnSpc>
                  <a:spcPts val="1643"/>
                </a:lnSpc>
                <a:spcAft>
                  <a:spcPts val="0"/>
                </a:spcAft>
                <a:tabLst>
                  <a:tab pos="1229575" algn="ctr"/>
                </a:tabLst>
              </a:pPr>
              <a:r>
                <a:rPr lang="fr-FR" sz="1400" kern="1200" cap="small" dirty="0">
                  <a:solidFill>
                    <a:srgbClr val="3E8994"/>
                  </a:solidFill>
                  <a:effectLst/>
                  <a:latin typeface="Century Gothic"/>
                  <a:ea typeface="Calibri"/>
                </a:rPr>
                <a:t>		- 2017 -</a:t>
              </a:r>
              <a:endParaRPr lang="fr-FR" sz="1400" dirty="0">
                <a:effectLst/>
                <a:latin typeface="Times New Roman"/>
                <a:ea typeface="Times New Roman"/>
              </a:endParaRPr>
            </a:p>
          </p:txBody>
        </p:sp>
        <p:sp>
          <p:nvSpPr>
            <p:cNvPr id="11" name="Zone de texte 2"/>
            <p:cNvSpPr txBox="1">
              <a:spLocks noChangeArrowheads="1"/>
            </p:cNvSpPr>
            <p:nvPr userDrawn="1"/>
          </p:nvSpPr>
          <p:spPr bwMode="auto">
            <a:xfrm rot="21296410">
              <a:off x="91355" y="154166"/>
              <a:ext cx="1049050" cy="163870"/>
            </a:xfrm>
            <a:prstGeom prst="rect">
              <a:avLst/>
            </a:prstGeom>
            <a:solidFill>
              <a:srgbClr val="3E8994"/>
            </a:solidFill>
            <a:ln w="9525">
              <a:noFill/>
              <a:miter lim="800000"/>
              <a:headEnd/>
              <a:tailEnd/>
            </a:ln>
          </p:spPr>
          <p:txBody>
            <a:bodyPr rot="0" vert="horz" wrap="square" lIns="36000" tIns="36000" rIns="36000" bIns="36000" anchor="t" anchorCtr="0">
              <a:noAutofit/>
            </a:bodyPr>
            <a:lstStyle/>
            <a:p>
              <a:pPr algn="ctr">
                <a:spcAft>
                  <a:spcPts val="0"/>
                </a:spcAft>
              </a:pPr>
              <a:r>
                <a:rPr lang="fr-FR" sz="1000" kern="1400" spc="29" dirty="0">
                  <a:solidFill>
                    <a:srgbClr val="FFFFFF"/>
                  </a:solidFill>
                  <a:effectLst/>
                  <a:latin typeface="Andalus"/>
                  <a:ea typeface="Times New Roman"/>
                  <a:cs typeface="Times New Roman"/>
                </a:rPr>
                <a:t>LE PETIT FISCAL</a:t>
              </a:r>
              <a:r>
                <a:rPr lang="fr-FR" sz="1000" kern="1400" spc="29" dirty="0">
                  <a:solidFill>
                    <a:srgbClr val="3E8994"/>
                  </a:solidFill>
                  <a:effectLst/>
                  <a:latin typeface="Century Gothic"/>
                  <a:ea typeface="Times New Roman"/>
                </a:rPr>
                <a:t> </a:t>
              </a:r>
              <a:endParaRPr lang="fr-FR" sz="1000" dirty="0">
                <a:effectLst/>
                <a:latin typeface="Times New Roman"/>
                <a:ea typeface="Times New Roman"/>
              </a:endParaRPr>
            </a:p>
          </p:txBody>
        </p:sp>
      </p:grpSp>
    </p:spTree>
    <p:extLst>
      <p:ext uri="{BB962C8B-B14F-4D97-AF65-F5344CB8AC3E}">
        <p14:creationId xmlns:p14="http://schemas.microsoft.com/office/powerpoint/2010/main" val="19779799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E8F96931-9FDF-4035-BA87-51D9C1F1ED3F}" type="datetimeFigureOut">
              <a:rPr lang="fr-FR" smtClean="0"/>
              <a:t>16/11/2021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2996D18-7DF9-4000-85A9-A8EF9A111413}" type="slidenum">
              <a:rPr lang="fr-FR" smtClean="0"/>
              <a:t>‹N°›</a:t>
            </a:fld>
            <a:endParaRPr lang="fr-FR"/>
          </a:p>
        </p:txBody>
      </p:sp>
    </p:spTree>
    <p:extLst>
      <p:ext uri="{BB962C8B-B14F-4D97-AF65-F5344CB8AC3E}">
        <p14:creationId xmlns:p14="http://schemas.microsoft.com/office/powerpoint/2010/main" val="21354358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97288" y="6871500"/>
            <a:ext cx="6427074" cy="2123828"/>
          </a:xfrm>
        </p:spPr>
        <p:txBody>
          <a:bodyPr anchor="t"/>
          <a:lstStyle>
            <a:lvl1pPr algn="l">
              <a:defRPr sz="4600" b="1" cap="all"/>
            </a:lvl1pPr>
          </a:lstStyle>
          <a:p>
            <a:r>
              <a:rPr lang="fr-FR"/>
              <a:t>Modifiez le style du titre</a:t>
            </a:r>
          </a:p>
        </p:txBody>
      </p:sp>
      <p:sp>
        <p:nvSpPr>
          <p:cNvPr id="3" name="Espace réservé du texte 2"/>
          <p:cNvSpPr>
            <a:spLocks noGrp="1"/>
          </p:cNvSpPr>
          <p:nvPr>
            <p:ph type="body" idx="1"/>
          </p:nvPr>
        </p:nvSpPr>
        <p:spPr>
          <a:xfrm>
            <a:off x="597288" y="4532321"/>
            <a:ext cx="6427074" cy="2339180"/>
          </a:xfrm>
        </p:spPr>
        <p:txBody>
          <a:bodyPr anchor="b"/>
          <a:lstStyle>
            <a:lvl1pPr marL="0" indent="0">
              <a:buNone/>
              <a:defRPr sz="2300">
                <a:solidFill>
                  <a:schemeClr val="tx1">
                    <a:tint val="75000"/>
                  </a:schemeClr>
                </a:solidFill>
              </a:defRPr>
            </a:lvl1pPr>
            <a:lvl2pPr marL="521528" indent="0">
              <a:buNone/>
              <a:defRPr sz="2100">
                <a:solidFill>
                  <a:schemeClr val="tx1">
                    <a:tint val="75000"/>
                  </a:schemeClr>
                </a:solidFill>
              </a:defRPr>
            </a:lvl2pPr>
            <a:lvl3pPr marL="1043056" indent="0">
              <a:buNone/>
              <a:defRPr sz="1800">
                <a:solidFill>
                  <a:schemeClr val="tx1">
                    <a:tint val="75000"/>
                  </a:schemeClr>
                </a:solidFill>
              </a:defRPr>
            </a:lvl3pPr>
            <a:lvl4pPr marL="1564584" indent="0">
              <a:buNone/>
              <a:defRPr sz="1600">
                <a:solidFill>
                  <a:schemeClr val="tx1">
                    <a:tint val="75000"/>
                  </a:schemeClr>
                </a:solidFill>
              </a:defRPr>
            </a:lvl4pPr>
            <a:lvl5pPr marL="2086112" indent="0">
              <a:buNone/>
              <a:defRPr sz="1600">
                <a:solidFill>
                  <a:schemeClr val="tx1">
                    <a:tint val="75000"/>
                  </a:schemeClr>
                </a:solidFill>
              </a:defRPr>
            </a:lvl5pPr>
            <a:lvl6pPr marL="2607640" indent="0">
              <a:buNone/>
              <a:defRPr sz="1600">
                <a:solidFill>
                  <a:schemeClr val="tx1">
                    <a:tint val="75000"/>
                  </a:schemeClr>
                </a:solidFill>
              </a:defRPr>
            </a:lvl6pPr>
            <a:lvl7pPr marL="3129168" indent="0">
              <a:buNone/>
              <a:defRPr sz="1600">
                <a:solidFill>
                  <a:schemeClr val="tx1">
                    <a:tint val="75000"/>
                  </a:schemeClr>
                </a:solidFill>
              </a:defRPr>
            </a:lvl7pPr>
            <a:lvl8pPr marL="3650696" indent="0">
              <a:buNone/>
              <a:defRPr sz="1600">
                <a:solidFill>
                  <a:schemeClr val="tx1">
                    <a:tint val="75000"/>
                  </a:schemeClr>
                </a:solidFill>
              </a:defRPr>
            </a:lvl8pPr>
            <a:lvl9pPr marL="4172224" indent="0">
              <a:buNone/>
              <a:defRPr sz="16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E8F96931-9FDF-4035-BA87-51D9C1F1ED3F}" type="datetimeFigureOut">
              <a:rPr lang="fr-FR" smtClean="0"/>
              <a:t>16/11/2021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2996D18-7DF9-4000-85A9-A8EF9A111413}" type="slidenum">
              <a:rPr lang="fr-FR" smtClean="0"/>
              <a:t>‹N°›</a:t>
            </a:fld>
            <a:endParaRPr lang="fr-FR"/>
          </a:p>
        </p:txBody>
      </p:sp>
    </p:spTree>
    <p:extLst>
      <p:ext uri="{BB962C8B-B14F-4D97-AF65-F5344CB8AC3E}">
        <p14:creationId xmlns:p14="http://schemas.microsoft.com/office/powerpoint/2010/main" val="31816876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378063" y="2495129"/>
            <a:ext cx="3339558" cy="7057149"/>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3843642" y="2495129"/>
            <a:ext cx="3339558" cy="7057149"/>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E8F96931-9FDF-4035-BA87-51D9C1F1ED3F}" type="datetimeFigureOut">
              <a:rPr lang="fr-FR" smtClean="0"/>
              <a:t>16/11/2021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2996D18-7DF9-4000-85A9-A8EF9A111413}" type="slidenum">
              <a:rPr lang="fr-FR" smtClean="0"/>
              <a:t>‹N°›</a:t>
            </a:fld>
            <a:endParaRPr lang="fr-FR"/>
          </a:p>
        </p:txBody>
      </p:sp>
    </p:spTree>
    <p:extLst>
      <p:ext uri="{BB962C8B-B14F-4D97-AF65-F5344CB8AC3E}">
        <p14:creationId xmlns:p14="http://schemas.microsoft.com/office/powerpoint/2010/main" val="20779834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378064" y="2393639"/>
            <a:ext cx="3340871" cy="997555"/>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lang="fr-FR"/>
              <a:t>Modifiez les styles du texte du masque</a:t>
            </a:r>
          </a:p>
        </p:txBody>
      </p:sp>
      <p:sp>
        <p:nvSpPr>
          <p:cNvPr id="4" name="Espace réservé du contenu 3"/>
          <p:cNvSpPr>
            <a:spLocks noGrp="1"/>
          </p:cNvSpPr>
          <p:nvPr>
            <p:ph sz="half" idx="2"/>
          </p:nvPr>
        </p:nvSpPr>
        <p:spPr>
          <a:xfrm>
            <a:off x="378064" y="3391194"/>
            <a:ext cx="3340871" cy="6161082"/>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3841017" y="2393639"/>
            <a:ext cx="3342183" cy="997555"/>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lang="fr-FR"/>
              <a:t>Modifiez les styles du texte du masque</a:t>
            </a:r>
          </a:p>
        </p:txBody>
      </p:sp>
      <p:sp>
        <p:nvSpPr>
          <p:cNvPr id="6" name="Espace réservé du contenu 5"/>
          <p:cNvSpPr>
            <a:spLocks noGrp="1"/>
          </p:cNvSpPr>
          <p:nvPr>
            <p:ph sz="quarter" idx="4"/>
          </p:nvPr>
        </p:nvSpPr>
        <p:spPr>
          <a:xfrm>
            <a:off x="3841017" y="3391194"/>
            <a:ext cx="3342183" cy="6161082"/>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E8F96931-9FDF-4035-BA87-51D9C1F1ED3F}" type="datetimeFigureOut">
              <a:rPr lang="fr-FR" smtClean="0"/>
              <a:t>16/11/2021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E2996D18-7DF9-4000-85A9-A8EF9A111413}" type="slidenum">
              <a:rPr lang="fr-FR" smtClean="0"/>
              <a:t>‹N°›</a:t>
            </a:fld>
            <a:endParaRPr lang="fr-FR"/>
          </a:p>
        </p:txBody>
      </p:sp>
    </p:spTree>
    <p:extLst>
      <p:ext uri="{BB962C8B-B14F-4D97-AF65-F5344CB8AC3E}">
        <p14:creationId xmlns:p14="http://schemas.microsoft.com/office/powerpoint/2010/main" val="23547203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E8F96931-9FDF-4035-BA87-51D9C1F1ED3F}" type="datetimeFigureOut">
              <a:rPr lang="fr-FR" smtClean="0"/>
              <a:t>16/11/2021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E2996D18-7DF9-4000-85A9-A8EF9A111413}" type="slidenum">
              <a:rPr lang="fr-FR" smtClean="0"/>
              <a:t>‹N°›</a:t>
            </a:fld>
            <a:endParaRPr lang="fr-FR"/>
          </a:p>
        </p:txBody>
      </p:sp>
    </p:spTree>
    <p:extLst>
      <p:ext uri="{BB962C8B-B14F-4D97-AF65-F5344CB8AC3E}">
        <p14:creationId xmlns:p14="http://schemas.microsoft.com/office/powerpoint/2010/main" val="34727494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8F96931-9FDF-4035-BA87-51D9C1F1ED3F}" type="datetimeFigureOut">
              <a:rPr lang="fr-FR" smtClean="0"/>
              <a:t>16/11/2021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E2996D18-7DF9-4000-85A9-A8EF9A111413}" type="slidenum">
              <a:rPr lang="fr-FR" smtClean="0"/>
              <a:t>‹N°›</a:t>
            </a:fld>
            <a:endParaRPr lang="fr-FR"/>
          </a:p>
        </p:txBody>
      </p:sp>
    </p:spTree>
    <p:extLst>
      <p:ext uri="{BB962C8B-B14F-4D97-AF65-F5344CB8AC3E}">
        <p14:creationId xmlns:p14="http://schemas.microsoft.com/office/powerpoint/2010/main" val="6941839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78064" y="425756"/>
            <a:ext cx="2487604" cy="1811937"/>
          </a:xfrm>
        </p:spPr>
        <p:txBody>
          <a:bodyPr anchor="b"/>
          <a:lstStyle>
            <a:lvl1pPr algn="l">
              <a:defRPr sz="2300" b="1"/>
            </a:lvl1pPr>
          </a:lstStyle>
          <a:p>
            <a:r>
              <a:rPr lang="fr-FR"/>
              <a:t>Modifiez le style du titre</a:t>
            </a:r>
          </a:p>
        </p:txBody>
      </p:sp>
      <p:sp>
        <p:nvSpPr>
          <p:cNvPr id="3" name="Espace réservé du contenu 2"/>
          <p:cNvSpPr>
            <a:spLocks noGrp="1"/>
          </p:cNvSpPr>
          <p:nvPr>
            <p:ph idx="1"/>
          </p:nvPr>
        </p:nvSpPr>
        <p:spPr>
          <a:xfrm>
            <a:off x="2956244" y="425757"/>
            <a:ext cx="4226957" cy="9126521"/>
          </a:xfrm>
        </p:spPr>
        <p:txBody>
          <a:bodyPr/>
          <a:lstStyle>
            <a:lvl1pPr>
              <a:defRPr sz="37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378064" y="2237694"/>
            <a:ext cx="2487604" cy="7314584"/>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E8F96931-9FDF-4035-BA87-51D9C1F1ED3F}" type="datetimeFigureOut">
              <a:rPr lang="fr-FR" smtClean="0"/>
              <a:t>16/11/2021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2996D18-7DF9-4000-85A9-A8EF9A111413}" type="slidenum">
              <a:rPr lang="fr-FR" smtClean="0"/>
              <a:t>‹N°›</a:t>
            </a:fld>
            <a:endParaRPr lang="fr-FR"/>
          </a:p>
        </p:txBody>
      </p:sp>
    </p:spTree>
    <p:extLst>
      <p:ext uri="{BB962C8B-B14F-4D97-AF65-F5344CB8AC3E}">
        <p14:creationId xmlns:p14="http://schemas.microsoft.com/office/powerpoint/2010/main" val="7559495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482060" y="7485381"/>
            <a:ext cx="4536758" cy="883692"/>
          </a:xfrm>
        </p:spPr>
        <p:txBody>
          <a:bodyPr anchor="b"/>
          <a:lstStyle>
            <a:lvl1pPr algn="l">
              <a:defRPr sz="2300" b="1"/>
            </a:lvl1pPr>
          </a:lstStyle>
          <a:p>
            <a:r>
              <a:rPr lang="fr-FR"/>
              <a:t>Modifiez le style du titre</a:t>
            </a:r>
          </a:p>
        </p:txBody>
      </p:sp>
      <p:sp>
        <p:nvSpPr>
          <p:cNvPr id="3" name="Espace réservé pour une image  2"/>
          <p:cNvSpPr>
            <a:spLocks noGrp="1"/>
          </p:cNvSpPr>
          <p:nvPr>
            <p:ph type="pic" idx="1"/>
          </p:nvPr>
        </p:nvSpPr>
        <p:spPr>
          <a:xfrm>
            <a:off x="1482060" y="955475"/>
            <a:ext cx="4536758" cy="6416040"/>
          </a:xfrm>
        </p:spPr>
        <p:txBody>
          <a:bodyPr/>
          <a:lstStyle>
            <a:lvl1pPr marL="0" indent="0">
              <a:buNone/>
              <a:defRPr sz="3700"/>
            </a:lvl1pPr>
            <a:lvl2pPr marL="521528" indent="0">
              <a:buNone/>
              <a:defRPr sz="3200"/>
            </a:lvl2pPr>
            <a:lvl3pPr marL="1043056" indent="0">
              <a:buNone/>
              <a:defRPr sz="2700"/>
            </a:lvl3pPr>
            <a:lvl4pPr marL="1564584" indent="0">
              <a:buNone/>
              <a:defRPr sz="2300"/>
            </a:lvl4pPr>
            <a:lvl5pPr marL="2086112" indent="0">
              <a:buNone/>
              <a:defRPr sz="2300"/>
            </a:lvl5pPr>
            <a:lvl6pPr marL="2607640" indent="0">
              <a:buNone/>
              <a:defRPr sz="2300"/>
            </a:lvl6pPr>
            <a:lvl7pPr marL="3129168" indent="0">
              <a:buNone/>
              <a:defRPr sz="2300"/>
            </a:lvl7pPr>
            <a:lvl8pPr marL="3650696" indent="0">
              <a:buNone/>
              <a:defRPr sz="2300"/>
            </a:lvl8pPr>
            <a:lvl9pPr marL="4172224" indent="0">
              <a:buNone/>
              <a:defRPr sz="2300"/>
            </a:lvl9pPr>
          </a:lstStyle>
          <a:p>
            <a:endParaRPr lang="fr-FR"/>
          </a:p>
        </p:txBody>
      </p:sp>
      <p:sp>
        <p:nvSpPr>
          <p:cNvPr id="4" name="Espace réservé du texte 3"/>
          <p:cNvSpPr>
            <a:spLocks noGrp="1"/>
          </p:cNvSpPr>
          <p:nvPr>
            <p:ph type="body" sz="half" idx="2"/>
          </p:nvPr>
        </p:nvSpPr>
        <p:spPr>
          <a:xfrm>
            <a:off x="1482060" y="8369073"/>
            <a:ext cx="4536758" cy="1254988"/>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E8F96931-9FDF-4035-BA87-51D9C1F1ED3F}" type="datetimeFigureOut">
              <a:rPr lang="fr-FR" smtClean="0"/>
              <a:t>16/11/2021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2996D18-7DF9-4000-85A9-A8EF9A111413}" type="slidenum">
              <a:rPr lang="fr-FR" smtClean="0"/>
              <a:t>‹N°›</a:t>
            </a:fld>
            <a:endParaRPr lang="fr-FR"/>
          </a:p>
        </p:txBody>
      </p:sp>
    </p:spTree>
    <p:extLst>
      <p:ext uri="{BB962C8B-B14F-4D97-AF65-F5344CB8AC3E}">
        <p14:creationId xmlns:p14="http://schemas.microsoft.com/office/powerpoint/2010/main" val="40036444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78063" y="428232"/>
            <a:ext cx="6805137" cy="1782233"/>
          </a:xfrm>
          <a:prstGeom prst="rect">
            <a:avLst/>
          </a:prstGeom>
        </p:spPr>
        <p:txBody>
          <a:bodyPr vert="horz" lIns="104306" tIns="52153" rIns="104306" bIns="52153" rtlCol="0" anchor="ctr">
            <a:normAutofit/>
          </a:bodyPr>
          <a:lstStyle/>
          <a:p>
            <a:r>
              <a:rPr lang="fr-FR"/>
              <a:t>Modifiez le style du titre</a:t>
            </a:r>
          </a:p>
        </p:txBody>
      </p:sp>
      <p:sp>
        <p:nvSpPr>
          <p:cNvPr id="3" name="Espace réservé du texte 2"/>
          <p:cNvSpPr>
            <a:spLocks noGrp="1"/>
          </p:cNvSpPr>
          <p:nvPr>
            <p:ph type="body" idx="1"/>
          </p:nvPr>
        </p:nvSpPr>
        <p:spPr>
          <a:xfrm>
            <a:off x="378063" y="2495129"/>
            <a:ext cx="6805137" cy="7057149"/>
          </a:xfrm>
          <a:prstGeom prst="rect">
            <a:avLst/>
          </a:prstGeom>
        </p:spPr>
        <p:txBody>
          <a:bodyPr vert="horz" lIns="104306" tIns="52153" rIns="104306" bIns="52153" rtlCol="0">
            <a:normAutofit/>
          </a:body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2"/>
          </p:nvPr>
        </p:nvSpPr>
        <p:spPr>
          <a:xfrm>
            <a:off x="378063" y="9911199"/>
            <a:ext cx="1764295" cy="569324"/>
          </a:xfrm>
          <a:prstGeom prst="rect">
            <a:avLst/>
          </a:prstGeom>
        </p:spPr>
        <p:txBody>
          <a:bodyPr vert="horz" lIns="104306" tIns="52153" rIns="104306" bIns="52153" rtlCol="0" anchor="ctr"/>
          <a:lstStyle>
            <a:lvl1pPr algn="l">
              <a:defRPr sz="1400">
                <a:solidFill>
                  <a:schemeClr val="tx1">
                    <a:tint val="75000"/>
                  </a:schemeClr>
                </a:solidFill>
              </a:defRPr>
            </a:lvl1pPr>
          </a:lstStyle>
          <a:p>
            <a:fld id="{E8F96931-9FDF-4035-BA87-51D9C1F1ED3F}" type="datetimeFigureOut">
              <a:rPr lang="fr-FR" smtClean="0"/>
              <a:t>16/11/2021</a:t>
            </a:fld>
            <a:endParaRPr lang="fr-FR"/>
          </a:p>
        </p:txBody>
      </p:sp>
      <p:sp>
        <p:nvSpPr>
          <p:cNvPr id="5" name="Espace réservé du pied de page 4"/>
          <p:cNvSpPr>
            <a:spLocks noGrp="1"/>
          </p:cNvSpPr>
          <p:nvPr>
            <p:ph type="ftr" sz="quarter" idx="3"/>
          </p:nvPr>
        </p:nvSpPr>
        <p:spPr>
          <a:xfrm>
            <a:off x="2583432" y="9911199"/>
            <a:ext cx="2394400" cy="569324"/>
          </a:xfrm>
          <a:prstGeom prst="rect">
            <a:avLst/>
          </a:prstGeom>
        </p:spPr>
        <p:txBody>
          <a:bodyPr vert="horz" lIns="104306" tIns="52153" rIns="104306" bIns="52153" rtlCol="0" anchor="ctr"/>
          <a:lstStyle>
            <a:lvl1pPr algn="ctr">
              <a:defRPr sz="14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5418905" y="9911199"/>
            <a:ext cx="1764295" cy="569324"/>
          </a:xfrm>
          <a:prstGeom prst="rect">
            <a:avLst/>
          </a:prstGeom>
        </p:spPr>
        <p:txBody>
          <a:bodyPr vert="horz" lIns="104306" tIns="52153" rIns="104306" bIns="52153" rtlCol="0" anchor="ctr"/>
          <a:lstStyle>
            <a:lvl1pPr algn="r">
              <a:defRPr sz="1400">
                <a:solidFill>
                  <a:schemeClr val="tx1">
                    <a:tint val="75000"/>
                  </a:schemeClr>
                </a:solidFill>
              </a:defRPr>
            </a:lvl1pPr>
          </a:lstStyle>
          <a:p>
            <a:fld id="{E2996D18-7DF9-4000-85A9-A8EF9A111413}" type="slidenum">
              <a:rPr lang="fr-FR" smtClean="0"/>
              <a:t>‹N°›</a:t>
            </a:fld>
            <a:endParaRPr lang="fr-FR"/>
          </a:p>
        </p:txBody>
      </p:sp>
    </p:spTree>
    <p:extLst>
      <p:ext uri="{BB962C8B-B14F-4D97-AF65-F5344CB8AC3E}">
        <p14:creationId xmlns:p14="http://schemas.microsoft.com/office/powerpoint/2010/main" val="39404719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Lst>
  <p:txStyles>
    <p:titleStyle>
      <a:lvl1pPr algn="ctr" defTabSz="1043056" rtl="0" eaLnBrk="1" latinLnBrk="0" hangingPunct="1">
        <a:spcBef>
          <a:spcPct val="0"/>
        </a:spcBef>
        <a:buNone/>
        <a:defRPr sz="5000" kern="1200">
          <a:solidFill>
            <a:schemeClr val="tx1"/>
          </a:solidFill>
          <a:latin typeface="+mj-lt"/>
          <a:ea typeface="+mj-ea"/>
          <a:cs typeface="+mj-cs"/>
        </a:defRPr>
      </a:lvl1pPr>
    </p:titleStyle>
    <p:bodyStyle>
      <a:lvl1pPr marL="391146" indent="-391146" algn="l" defTabSz="1043056" rtl="0" eaLnBrk="1" latinLnBrk="0" hangingPunct="1">
        <a:spcBef>
          <a:spcPct val="20000"/>
        </a:spcBef>
        <a:buFont typeface="Arial" panose="020B0604020202020204" pitchFamily="34" charset="0"/>
        <a:buChar char="•"/>
        <a:defRPr sz="3700" kern="1200">
          <a:solidFill>
            <a:schemeClr val="tx1"/>
          </a:solidFill>
          <a:latin typeface="+mn-lt"/>
          <a:ea typeface="+mn-ea"/>
          <a:cs typeface="+mn-cs"/>
        </a:defRPr>
      </a:lvl1pPr>
      <a:lvl2pPr marL="847483" indent="-325955" algn="l" defTabSz="1043056"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2pPr>
      <a:lvl3pPr marL="1303820" indent="-260764" algn="l" defTabSz="1043056"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3pPr>
      <a:lvl4pPr marL="1825348"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4pPr>
      <a:lvl5pPr marL="2346876"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5pPr>
      <a:lvl6pPr marL="2868404"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9pPr>
    </p:bodyStyle>
    <p:otherStyle>
      <a:defPPr>
        <a:defRPr lang="fr-FR"/>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hyperlink" Target="https://www.witam-mfo.fr/"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s://bofip.impots.gouv.fr/bofip/3951-PGP.html"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8" Type="http://schemas.openxmlformats.org/officeDocument/2006/relationships/image" Target="../media/image15.png"/><Relationship Id="rId13" Type="http://schemas.openxmlformats.org/officeDocument/2006/relationships/hyperlink" Target="https://www.youtube.com/user/MyWitam" TargetMode="External"/><Relationship Id="rId18" Type="http://schemas.openxmlformats.org/officeDocument/2006/relationships/image" Target="../media/image19.png"/><Relationship Id="rId3" Type="http://schemas.openxmlformats.org/officeDocument/2006/relationships/hyperlink" Target="mailto:benoist.lombard@witam.fr" TargetMode="External"/><Relationship Id="rId21" Type="http://schemas.openxmlformats.org/officeDocument/2006/relationships/image" Target="../media/image21.emf"/><Relationship Id="rId7" Type="http://schemas.openxmlformats.org/officeDocument/2006/relationships/hyperlink" Target="https://www.facebook.com/witam/" TargetMode="External"/><Relationship Id="rId12" Type="http://schemas.openxmlformats.org/officeDocument/2006/relationships/image" Target="../media/image17.png"/><Relationship Id="rId17" Type="http://schemas.openxmlformats.org/officeDocument/2006/relationships/hyperlink" Target="mailto:valentine.lancien@witam.fr" TargetMode="External"/><Relationship Id="rId2" Type="http://schemas.openxmlformats.org/officeDocument/2006/relationships/image" Target="../media/image5.png"/><Relationship Id="rId16" Type="http://schemas.openxmlformats.org/officeDocument/2006/relationships/hyperlink" Target="mailto:florence.michalet@witam.fr" TargetMode="External"/><Relationship Id="rId20" Type="http://schemas.openxmlformats.org/officeDocument/2006/relationships/hyperlink" Target="mailto:wilfried.dechanaud@witam.fr" TargetMode="External"/><Relationship Id="rId1" Type="http://schemas.openxmlformats.org/officeDocument/2006/relationships/slideLayout" Target="../slideLayouts/slideLayout1.xml"/><Relationship Id="rId6" Type="http://schemas.openxmlformats.org/officeDocument/2006/relationships/hyperlink" Target="mailto:arnaud.perrin@witam.fr" TargetMode="External"/><Relationship Id="rId11" Type="http://schemas.openxmlformats.org/officeDocument/2006/relationships/hyperlink" Target="https://www.linkedin.com/company/witam" TargetMode="External"/><Relationship Id="rId5" Type="http://schemas.openxmlformats.org/officeDocument/2006/relationships/hyperlink" Target="mailto:jacqueline.barba@witam.fr" TargetMode="External"/><Relationship Id="rId15" Type="http://schemas.openxmlformats.org/officeDocument/2006/relationships/hyperlink" Target="mailto:juliette.batailler@witam.fr" TargetMode="External"/><Relationship Id="rId23" Type="http://schemas.openxmlformats.org/officeDocument/2006/relationships/hyperlink" Target="mailto:ben&#233;dicte.tomeno@witam.fr" TargetMode="External"/><Relationship Id="rId10" Type="http://schemas.openxmlformats.org/officeDocument/2006/relationships/image" Target="../media/image16.png"/><Relationship Id="rId19" Type="http://schemas.openxmlformats.org/officeDocument/2006/relationships/image" Target="../media/image20.png"/><Relationship Id="rId4" Type="http://schemas.openxmlformats.org/officeDocument/2006/relationships/hyperlink" Target="http://www.witam-mfo.fr/" TargetMode="External"/><Relationship Id="rId9" Type="http://schemas.openxmlformats.org/officeDocument/2006/relationships/hyperlink" Target="https://twitter.com/witam_mfo_" TargetMode="External"/><Relationship Id="rId14" Type="http://schemas.openxmlformats.org/officeDocument/2006/relationships/image" Target="../media/image18.jpeg"/><Relationship Id="rId22" Type="http://schemas.openxmlformats.org/officeDocument/2006/relationships/image" Target="../media/image22.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0.emf"/><Relationship Id="rId4" Type="http://schemas.openxmlformats.org/officeDocument/2006/relationships/package" Target="../embeddings/Microsoft_Excel_Worksheet1.xlsx"/></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s://www.legifrance.gouv.fr/codes/article_lc/LEGIARTI000042194764/"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e 3"/>
          <p:cNvGrpSpPr/>
          <p:nvPr/>
        </p:nvGrpSpPr>
        <p:grpSpPr>
          <a:xfrm>
            <a:off x="1134203" y="1063987"/>
            <a:ext cx="5957492" cy="4890715"/>
            <a:chOff x="3192738" y="3289769"/>
            <a:chExt cx="4876116" cy="3443190"/>
          </a:xfrm>
        </p:grpSpPr>
        <p:pic>
          <p:nvPicPr>
            <p:cNvPr id="5" name="Picture 3" descr="H:\ADMINISTRATION WITAM\COM\WITAM\MAILS NEWS\2017_01_InfoFiscale\france48.jpg"/>
            <p:cNvPicPr>
              <a:picLocks noChangeAspect="1"/>
            </p:cNvPicPr>
            <p:nvPr/>
          </p:nvPicPr>
          <p:blipFill rotWithShape="1">
            <a:blip r:embed="rId2">
              <a:grayscl/>
              <a:extLst>
                <a:ext uri="{BEBA8EAE-BF5A-486C-A8C5-ECC9F3942E4B}">
                  <a14:imgProps xmlns:a14="http://schemas.microsoft.com/office/drawing/2010/main">
                    <a14:imgLayer r:embed="rId3">
                      <a14:imgEffect>
                        <a14:brightnessContrast contrast="20000"/>
                      </a14:imgEffect>
                    </a14:imgLayer>
                  </a14:imgProps>
                </a:ext>
                <a:ext uri="{28A0092B-C50C-407E-A947-70E740481C1C}">
                  <a14:useLocalDpi xmlns:a14="http://schemas.microsoft.com/office/drawing/2010/main" val="0"/>
                </a:ext>
              </a:extLst>
            </a:blip>
            <a:srcRect l="13248" r="20793" b="1291"/>
            <a:stretch/>
          </p:blipFill>
          <p:spPr bwMode="auto">
            <a:xfrm>
              <a:off x="3719197" y="3289769"/>
              <a:ext cx="3502899" cy="3443190"/>
            </a:xfrm>
            <a:prstGeom prst="rect">
              <a:avLst/>
            </a:prstGeom>
            <a:noFill/>
            <a:ln>
              <a:noFill/>
            </a:ln>
            <a:extLst>
              <a:ext uri="{53640926-AAD7-44D8-BBD7-CCE9431645EC}">
                <a14:shadowObscured xmlns:a14="http://schemas.microsoft.com/office/drawing/2010/main"/>
              </a:ext>
            </a:extLst>
          </p:spPr>
        </p:pic>
        <p:grpSp>
          <p:nvGrpSpPr>
            <p:cNvPr id="6" name="Groupe 5"/>
            <p:cNvGrpSpPr/>
            <p:nvPr/>
          </p:nvGrpSpPr>
          <p:grpSpPr>
            <a:xfrm>
              <a:off x="3192738" y="4287625"/>
              <a:ext cx="4876116" cy="1336271"/>
              <a:chOff x="1102951" y="1810706"/>
              <a:chExt cx="4876116" cy="1336271"/>
            </a:xfrm>
          </p:grpSpPr>
          <p:sp>
            <p:nvSpPr>
              <p:cNvPr id="8" name="Zone de texte 16"/>
              <p:cNvSpPr txBox="1">
                <a:spLocks noChangeArrowheads="1"/>
              </p:cNvSpPr>
              <p:nvPr/>
            </p:nvSpPr>
            <p:spPr bwMode="auto">
              <a:xfrm>
                <a:off x="1147264" y="2200118"/>
                <a:ext cx="4831803" cy="946859"/>
              </a:xfrm>
              <a:prstGeom prst="rect">
                <a:avLst/>
              </a:prstGeom>
              <a:noFill/>
              <a:ln w="9525">
                <a:noFill/>
                <a:miter lim="800000"/>
                <a:headEnd/>
                <a:tailEnd/>
              </a:ln>
            </p:spPr>
            <p:txBody>
              <a:bodyPr rot="0" vert="horz" wrap="square" lIns="91440" tIns="45720" rIns="91440" bIns="45720" anchor="t" anchorCtr="0">
                <a:spAutoFit/>
              </a:bodyPr>
              <a:lstStyle/>
              <a:p>
                <a:pPr algn="ctr"/>
                <a:r>
                  <a:rPr lang="fr-FR" sz="5500" cap="small" dirty="0">
                    <a:solidFill>
                      <a:srgbClr val="3E8994"/>
                    </a:solidFill>
                    <a:latin typeface="Century Gothic"/>
                    <a:ea typeface="Times New Roman"/>
                  </a:rPr>
                  <a:t>du Patrimoine</a:t>
                </a:r>
                <a:endParaRPr lang="fr-FR" sz="1400" dirty="0">
                  <a:latin typeface="Times New Roman"/>
                  <a:ea typeface="Times New Roman"/>
                </a:endParaRPr>
              </a:p>
              <a:p>
                <a:pPr algn="ctr">
                  <a:lnSpc>
                    <a:spcPct val="115000"/>
                  </a:lnSpc>
                  <a:spcAft>
                    <a:spcPts val="1141"/>
                  </a:spcAft>
                </a:pPr>
                <a:r>
                  <a:rPr lang="fr-FR" sz="2500" cap="small" dirty="0">
                    <a:solidFill>
                      <a:srgbClr val="3E8994"/>
                    </a:solidFill>
                    <a:latin typeface="Century Gothic"/>
                    <a:ea typeface="Calibri"/>
                  </a:rPr>
                  <a:t>- 2021 -</a:t>
                </a:r>
                <a:endParaRPr lang="fr-FR" sz="1400" dirty="0">
                  <a:latin typeface="Times New Roman"/>
                  <a:ea typeface="Times New Roman"/>
                </a:endParaRPr>
              </a:p>
            </p:txBody>
          </p:sp>
          <p:sp>
            <p:nvSpPr>
              <p:cNvPr id="9" name="Zone de texte 2"/>
              <p:cNvSpPr txBox="1">
                <a:spLocks noChangeArrowheads="1"/>
              </p:cNvSpPr>
              <p:nvPr/>
            </p:nvSpPr>
            <p:spPr bwMode="auto">
              <a:xfrm rot="21296410">
                <a:off x="1102951" y="1810706"/>
                <a:ext cx="3450115" cy="416404"/>
              </a:xfrm>
              <a:prstGeom prst="rect">
                <a:avLst/>
              </a:prstGeom>
              <a:solidFill>
                <a:srgbClr val="3E8994"/>
              </a:solidFill>
              <a:ln w="9525">
                <a:noFill/>
                <a:miter lim="800000"/>
                <a:headEnd/>
                <a:tailEnd/>
              </a:ln>
            </p:spPr>
            <p:txBody>
              <a:bodyPr rot="0" vert="horz" wrap="square" lIns="36000" tIns="36000" rIns="36000" bIns="36000" anchor="t" anchorCtr="0">
                <a:noAutofit/>
              </a:bodyPr>
              <a:lstStyle/>
              <a:p>
                <a:pPr algn="ctr"/>
                <a:r>
                  <a:rPr lang="fr-FR" sz="3000" kern="1400" spc="29" dirty="0">
                    <a:solidFill>
                      <a:srgbClr val="FFFFFF"/>
                    </a:solidFill>
                    <a:latin typeface="Andalus"/>
                    <a:ea typeface="Times New Roman"/>
                    <a:cs typeface="Times New Roman"/>
                  </a:rPr>
                  <a:t>LE PETIT FISCAL</a:t>
                </a:r>
                <a:r>
                  <a:rPr lang="fr-FR" sz="1000" kern="1400" spc="29" dirty="0">
                    <a:solidFill>
                      <a:srgbClr val="3E8994"/>
                    </a:solidFill>
                    <a:latin typeface="Century Gothic"/>
                    <a:ea typeface="Times New Roman"/>
                  </a:rPr>
                  <a:t> </a:t>
                </a:r>
                <a:endParaRPr lang="fr-FR" sz="1400" dirty="0">
                  <a:latin typeface="Times New Roman"/>
                  <a:ea typeface="Times New Roman"/>
                </a:endParaRPr>
              </a:p>
              <a:p>
                <a:pPr algn="just"/>
                <a:r>
                  <a:rPr lang="fr-FR" sz="3000" dirty="0">
                    <a:solidFill>
                      <a:srgbClr val="FFFFFF"/>
                    </a:solidFill>
                    <a:latin typeface="Century Gothic"/>
                    <a:ea typeface="Times New Roman"/>
                  </a:rPr>
                  <a:t> </a:t>
                </a:r>
                <a:endParaRPr lang="fr-FR" sz="1400" dirty="0">
                  <a:latin typeface="Times New Roman"/>
                  <a:ea typeface="Times New Roman"/>
                </a:endParaRPr>
              </a:p>
            </p:txBody>
          </p:sp>
        </p:grpSp>
      </p:grpSp>
      <p:sp>
        <p:nvSpPr>
          <p:cNvPr id="10" name="Text Box 3"/>
          <p:cNvSpPr txBox="1">
            <a:spLocks noChangeArrowheads="1"/>
          </p:cNvSpPr>
          <p:nvPr/>
        </p:nvSpPr>
        <p:spPr bwMode="auto">
          <a:xfrm>
            <a:off x="-36859" y="9595172"/>
            <a:ext cx="7751905" cy="859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32484" tIns="66240" rIns="132484" bIns="66240">
            <a:noAutofit/>
          </a:bodyPr>
          <a:lstStyle/>
          <a:p>
            <a:pPr algn="ctr" fontAlgn="base"/>
            <a:r>
              <a:rPr lang="fr-FR" sz="1100" dirty="0">
                <a:solidFill>
                  <a:schemeClr val="tx1">
                    <a:lumMod val="50000"/>
                    <a:lumOff val="50000"/>
                  </a:schemeClr>
                </a:solidFill>
                <a:latin typeface="Century Gothic" panose="020B0502020202020204" pitchFamily="34" charset="0"/>
                <a:ea typeface="Times New Roman"/>
              </a:rPr>
              <a:t>31, rue des Poissonniers - 92200 Neuilly-sur-Seine </a:t>
            </a:r>
            <a:endParaRPr lang="fr-FR" sz="1600" dirty="0">
              <a:solidFill>
                <a:schemeClr val="tx1">
                  <a:lumMod val="50000"/>
                  <a:lumOff val="50000"/>
                </a:schemeClr>
              </a:solidFill>
              <a:latin typeface="Century Gothic" panose="020B0502020202020204" pitchFamily="34" charset="0"/>
              <a:ea typeface="Times New Roman"/>
            </a:endParaRPr>
          </a:p>
          <a:p>
            <a:pPr algn="ctr" fontAlgn="base"/>
            <a:r>
              <a:rPr lang="fr-FR" sz="1100" dirty="0">
                <a:solidFill>
                  <a:schemeClr val="tx1">
                    <a:lumMod val="50000"/>
                    <a:lumOff val="50000"/>
                  </a:schemeClr>
                </a:solidFill>
                <a:latin typeface="Century Gothic" panose="020B0502020202020204" pitchFamily="34" charset="0"/>
                <a:ea typeface="Times New Roman"/>
                <a:cs typeface="Arial"/>
                <a:sym typeface="Wingdings"/>
              </a:rPr>
              <a:t></a:t>
            </a:r>
            <a:r>
              <a:rPr lang="fr-FR" sz="1100" dirty="0">
                <a:solidFill>
                  <a:schemeClr val="tx1">
                    <a:lumMod val="50000"/>
                    <a:lumOff val="50000"/>
                  </a:schemeClr>
                </a:solidFill>
                <a:latin typeface="Century Gothic" panose="020B0502020202020204" pitchFamily="34" charset="0"/>
                <a:ea typeface="Times New Roman"/>
              </a:rPr>
              <a:t> +33 (0)1 55 62 00 80</a:t>
            </a:r>
            <a:r>
              <a:rPr lang="fr-FR" sz="1500" dirty="0">
                <a:solidFill>
                  <a:schemeClr val="tx1">
                    <a:lumMod val="50000"/>
                    <a:lumOff val="50000"/>
                  </a:schemeClr>
                </a:solidFill>
                <a:latin typeface="Century Gothic" panose="020B0502020202020204" pitchFamily="34" charset="0"/>
                <a:ea typeface="Times New Roman"/>
              </a:rPr>
              <a:t> </a:t>
            </a:r>
            <a:r>
              <a:rPr lang="fr-FR" sz="1300" dirty="0">
                <a:solidFill>
                  <a:schemeClr val="tx1">
                    <a:lumMod val="50000"/>
                    <a:lumOff val="50000"/>
                  </a:schemeClr>
                </a:solidFill>
                <a:latin typeface="Century Gothic" panose="020B0502020202020204" pitchFamily="34" charset="0"/>
                <a:ea typeface="Times New Roman"/>
                <a:sym typeface="Wingdings"/>
              </a:rPr>
              <a:t></a:t>
            </a:r>
            <a:r>
              <a:rPr lang="fr-FR" sz="1700" dirty="0">
                <a:solidFill>
                  <a:schemeClr val="tx1">
                    <a:lumMod val="50000"/>
                    <a:lumOff val="50000"/>
                  </a:schemeClr>
                </a:solidFill>
                <a:latin typeface="Century Gothic" panose="020B0502020202020204" pitchFamily="34" charset="0"/>
                <a:ea typeface="Times New Roman"/>
                <a:sym typeface="Wingdings"/>
              </a:rPr>
              <a:t> </a:t>
            </a:r>
            <a:r>
              <a:rPr lang="fr-FR" sz="1100" dirty="0">
                <a:solidFill>
                  <a:schemeClr val="tx1">
                    <a:lumMod val="50000"/>
                    <a:lumOff val="50000"/>
                  </a:schemeClr>
                </a:solidFill>
                <a:latin typeface="Century Gothic" panose="020B0502020202020204" pitchFamily="34" charset="0"/>
                <a:ea typeface="Times New Roman"/>
                <a:cs typeface="Times New Roman"/>
                <a:sym typeface="Wingdings"/>
              </a:rPr>
              <a:t></a:t>
            </a:r>
            <a:r>
              <a:rPr lang="fr-FR" sz="1100" dirty="0">
                <a:solidFill>
                  <a:schemeClr val="tx1">
                    <a:lumMod val="50000"/>
                    <a:lumOff val="50000"/>
                  </a:schemeClr>
                </a:solidFill>
                <a:latin typeface="Century Gothic" panose="020B0502020202020204" pitchFamily="34" charset="0"/>
                <a:ea typeface="Times New Roman"/>
                <a:cs typeface="Times New Roman"/>
              </a:rPr>
              <a:t> </a:t>
            </a:r>
            <a:r>
              <a:rPr lang="fr-FR" sz="1100" dirty="0">
                <a:solidFill>
                  <a:schemeClr val="tx1">
                    <a:lumMod val="50000"/>
                    <a:lumOff val="50000"/>
                  </a:schemeClr>
                </a:solidFill>
                <a:latin typeface="Century Gothic" panose="020B0502020202020204" pitchFamily="34" charset="0"/>
                <a:ea typeface="Times New Roman"/>
              </a:rPr>
              <a:t>witam@witam.fr</a:t>
            </a:r>
            <a:endParaRPr lang="fr-FR" sz="1600" dirty="0">
              <a:solidFill>
                <a:schemeClr val="tx1">
                  <a:lumMod val="50000"/>
                  <a:lumOff val="50000"/>
                </a:schemeClr>
              </a:solidFill>
              <a:latin typeface="Century Gothic" panose="020B0502020202020204" pitchFamily="34" charset="0"/>
              <a:ea typeface="Times New Roman"/>
            </a:endParaRPr>
          </a:p>
          <a:p>
            <a:pPr algn="ctr" fontAlgn="base">
              <a:spcBef>
                <a:spcPts val="694"/>
              </a:spcBef>
            </a:pPr>
            <a:r>
              <a:rPr lang="fr-FR" sz="1500" b="1" dirty="0">
                <a:solidFill>
                  <a:srgbClr val="3E8994"/>
                </a:solidFill>
                <a:latin typeface="Century Gothic" panose="020B0502020202020204" pitchFamily="34" charset="0"/>
                <a:ea typeface="Times New Roman"/>
              </a:rPr>
              <a:t>     </a:t>
            </a:r>
            <a:r>
              <a:rPr lang="fr-FR" sz="1500" b="1" dirty="0">
                <a:solidFill>
                  <a:srgbClr val="3E8994"/>
                </a:solidFill>
                <a:latin typeface="Century Gothic" panose="020B0502020202020204" pitchFamily="34" charset="0"/>
                <a:ea typeface="Times New Roman"/>
                <a:cs typeface="Arial"/>
                <a:sym typeface="Wingdings"/>
              </a:rPr>
              <a:t></a:t>
            </a:r>
            <a:r>
              <a:rPr lang="fr-FR" sz="1500" b="1" dirty="0">
                <a:solidFill>
                  <a:srgbClr val="3E8994"/>
                </a:solidFill>
                <a:latin typeface="Century Gothic" panose="020B0502020202020204" pitchFamily="34" charset="0"/>
                <a:ea typeface="Times New Roman"/>
              </a:rPr>
              <a:t> </a:t>
            </a:r>
            <a:r>
              <a:rPr lang="fr-FR" sz="1500" b="1" u="sng" dirty="0">
                <a:solidFill>
                  <a:srgbClr val="3E8994"/>
                </a:solidFill>
                <a:latin typeface="Century Gothic" panose="020B0502020202020204" pitchFamily="34" charset="0"/>
                <a:ea typeface="Times New Roman"/>
                <a:hlinkClick r:id="rId4">
                  <a:extLst>
                    <a:ext uri="{A12FA001-AC4F-418D-AE19-62706E023703}">
                      <ahyp:hlinkClr xmlns="" xmlns:ahyp="http://schemas.microsoft.com/office/drawing/2018/hyperlinkcolor" val="tx"/>
                    </a:ext>
                  </a:extLst>
                </a:hlinkClick>
              </a:rPr>
              <a:t>www.witam-mfo.fr</a:t>
            </a:r>
            <a:endParaRPr lang="fr-FR" sz="1500" b="1" u="sng" dirty="0">
              <a:solidFill>
                <a:srgbClr val="3E8994"/>
              </a:solidFill>
              <a:latin typeface="Century Gothic" panose="020B0502020202020204" pitchFamily="34" charset="0"/>
              <a:ea typeface="Times New Roman"/>
            </a:endParaRPr>
          </a:p>
        </p:txBody>
      </p:sp>
      <p:cxnSp>
        <p:nvCxnSpPr>
          <p:cNvPr id="14" name="Connecteur droit 13">
            <a:extLst>
              <a:ext uri="{FF2B5EF4-FFF2-40B4-BE49-F238E27FC236}">
                <a16:creationId xmlns="" xmlns:a16="http://schemas.microsoft.com/office/drawing/2014/main" id="{56B2C03D-FF51-4D42-B450-A15D872BFEB2}"/>
              </a:ext>
            </a:extLst>
          </p:cNvPr>
          <p:cNvCxnSpPr>
            <a:cxnSpLocks/>
          </p:cNvCxnSpPr>
          <p:nvPr/>
        </p:nvCxnSpPr>
        <p:spPr>
          <a:xfrm>
            <a:off x="2340471" y="8083004"/>
            <a:ext cx="3127687" cy="0"/>
          </a:xfrm>
          <a:prstGeom prst="line">
            <a:avLst/>
          </a:prstGeom>
          <a:ln>
            <a:solidFill>
              <a:srgbClr val="3E8994"/>
            </a:solidFill>
          </a:ln>
        </p:spPr>
        <p:style>
          <a:lnRef idx="1">
            <a:schemeClr val="accent5"/>
          </a:lnRef>
          <a:fillRef idx="0">
            <a:schemeClr val="accent5"/>
          </a:fillRef>
          <a:effectRef idx="0">
            <a:schemeClr val="accent5"/>
          </a:effectRef>
          <a:fontRef idx="minor">
            <a:schemeClr val="tx1"/>
          </a:fontRef>
        </p:style>
      </p:cxnSp>
      <p:sp>
        <p:nvSpPr>
          <p:cNvPr id="15" name="ZoneTexte 14">
            <a:extLst>
              <a:ext uri="{FF2B5EF4-FFF2-40B4-BE49-F238E27FC236}">
                <a16:creationId xmlns="" xmlns:a16="http://schemas.microsoft.com/office/drawing/2014/main" id="{70BC7342-93F1-4672-8D4C-60D77776ADC7}"/>
              </a:ext>
            </a:extLst>
          </p:cNvPr>
          <p:cNvSpPr txBox="1"/>
          <p:nvPr/>
        </p:nvSpPr>
        <p:spPr>
          <a:xfrm>
            <a:off x="2664507" y="7487776"/>
            <a:ext cx="2232247" cy="553998"/>
          </a:xfrm>
          <a:prstGeom prst="rect">
            <a:avLst/>
          </a:prstGeom>
          <a:noFill/>
        </p:spPr>
        <p:txBody>
          <a:bodyPr wrap="square" rtlCol="0">
            <a:spAutoFit/>
          </a:bodyPr>
          <a:lstStyle/>
          <a:p>
            <a:pPr algn="ctr"/>
            <a:r>
              <a:rPr lang="fr-FR" sz="2000" dirty="0">
                <a:solidFill>
                  <a:srgbClr val="3E8994"/>
                </a:solidFill>
                <a:latin typeface="Century Gothic" panose="020B0502020202020204" pitchFamily="34" charset="0"/>
              </a:rPr>
              <a:t>8</a:t>
            </a:r>
            <a:r>
              <a:rPr lang="fr-FR" sz="2000" baseline="30000" dirty="0">
                <a:solidFill>
                  <a:srgbClr val="3E8994"/>
                </a:solidFill>
                <a:latin typeface="Century Gothic" panose="020B0502020202020204" pitchFamily="34" charset="0"/>
              </a:rPr>
              <a:t>ème</a:t>
            </a:r>
            <a:r>
              <a:rPr lang="fr-FR" sz="2000" dirty="0">
                <a:solidFill>
                  <a:srgbClr val="3E8994"/>
                </a:solidFill>
                <a:latin typeface="Century Gothic" panose="020B0502020202020204" pitchFamily="34" charset="0"/>
              </a:rPr>
              <a:t> édition</a:t>
            </a:r>
          </a:p>
          <a:p>
            <a:pPr algn="ctr"/>
            <a:r>
              <a:rPr lang="fr-FR" sz="1000" dirty="0">
                <a:solidFill>
                  <a:srgbClr val="3E8994"/>
                </a:solidFill>
                <a:latin typeface="Century Gothic" panose="020B0502020202020204" pitchFamily="34" charset="0"/>
              </a:rPr>
              <a:t>- À jour au 8 avril 2021 -</a:t>
            </a:r>
          </a:p>
        </p:txBody>
      </p:sp>
      <p:cxnSp>
        <p:nvCxnSpPr>
          <p:cNvPr id="16" name="Connecteur droit 15">
            <a:extLst>
              <a:ext uri="{FF2B5EF4-FFF2-40B4-BE49-F238E27FC236}">
                <a16:creationId xmlns="" xmlns:a16="http://schemas.microsoft.com/office/drawing/2014/main" id="{47659041-97BD-4DE6-8DF2-629C3615D4B5}"/>
              </a:ext>
            </a:extLst>
          </p:cNvPr>
          <p:cNvCxnSpPr>
            <a:cxnSpLocks/>
          </p:cNvCxnSpPr>
          <p:nvPr/>
        </p:nvCxnSpPr>
        <p:spPr>
          <a:xfrm>
            <a:off x="2340471" y="7434932"/>
            <a:ext cx="3127687" cy="0"/>
          </a:xfrm>
          <a:prstGeom prst="line">
            <a:avLst/>
          </a:prstGeom>
          <a:ln>
            <a:solidFill>
              <a:srgbClr val="3E8994"/>
            </a:solidFill>
          </a:ln>
        </p:spPr>
        <p:style>
          <a:lnRef idx="1">
            <a:schemeClr val="accent5"/>
          </a:lnRef>
          <a:fillRef idx="0">
            <a:schemeClr val="accent5"/>
          </a:fillRef>
          <a:effectRef idx="0">
            <a:schemeClr val="accent5"/>
          </a:effectRef>
          <a:fontRef idx="minor">
            <a:schemeClr val="tx1"/>
          </a:fontRef>
        </p:style>
      </p:cxnSp>
      <p:pic>
        <p:nvPicPr>
          <p:cNvPr id="3" name="Image 2">
            <a:extLst>
              <a:ext uri="{FF2B5EF4-FFF2-40B4-BE49-F238E27FC236}">
                <a16:creationId xmlns="" xmlns:a16="http://schemas.microsoft.com/office/drawing/2014/main" id="{338BE9BA-552E-4A39-9B1D-89C1D6621032}"/>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l="20455" t="60250" r="37823" b="21910"/>
          <a:stretch/>
        </p:blipFill>
        <p:spPr>
          <a:xfrm>
            <a:off x="3191180" y="5338756"/>
            <a:ext cx="1741579" cy="526673"/>
          </a:xfrm>
          <a:prstGeom prst="rect">
            <a:avLst/>
          </a:prstGeom>
        </p:spPr>
      </p:pic>
    </p:spTree>
    <p:extLst>
      <p:ext uri="{BB962C8B-B14F-4D97-AF65-F5344CB8AC3E}">
        <p14:creationId xmlns:p14="http://schemas.microsoft.com/office/powerpoint/2010/main" val="22913116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43489" y="1746300"/>
            <a:ext cx="6526753" cy="613156"/>
          </a:xfrm>
          <a:prstGeom prst="rect">
            <a:avLst/>
          </a:prstGeom>
        </p:spPr>
        <p:txBody>
          <a:bodyPr wrap="square" lIns="104306" tIns="52153" rIns="104306" bIns="52153">
            <a:spAutoFit/>
          </a:bodyPr>
          <a:lstStyle/>
          <a:p>
            <a:pPr marL="195573" indent="-195573" algn="just">
              <a:buFont typeface="Arial" panose="020B0604020202020204" pitchFamily="34" charset="0"/>
              <a:buChar char="•"/>
            </a:pPr>
            <a:r>
              <a:rPr lang="fr-FR" sz="1100" dirty="0">
                <a:latin typeface="Century Gothic" panose="020B0502020202020204" pitchFamily="34" charset="0"/>
              </a:rPr>
              <a:t>Fiscalité au titre de l’impôt sur le revenu : Cf. contrat d’assurance-vie page 9</a:t>
            </a:r>
          </a:p>
          <a:p>
            <a:pPr marL="195573" indent="-195573" algn="just">
              <a:buFont typeface="Arial" panose="020B0604020202020204" pitchFamily="34" charset="0"/>
              <a:buChar char="•"/>
            </a:pPr>
            <a:r>
              <a:rPr lang="fr-FR" sz="1100" dirty="0">
                <a:latin typeface="Century Gothic" panose="020B0502020202020204" pitchFamily="34" charset="0"/>
              </a:rPr>
              <a:t>Particularités</a:t>
            </a:r>
            <a:r>
              <a:rPr lang="fr-FR" sz="1100" i="1" dirty="0">
                <a:latin typeface="Century Gothic" panose="020B0502020202020204" pitchFamily="34" charset="0"/>
              </a:rPr>
              <a:t> </a:t>
            </a:r>
            <a:r>
              <a:rPr lang="fr-FR" sz="1100" dirty="0">
                <a:latin typeface="Century Gothic" panose="020B0502020202020204" pitchFamily="34" charset="0"/>
              </a:rPr>
              <a:t>: Au décès du souscripteur, la valeur de rachat du contrat est intégrée à la succession comme le reste de ses biens et est imposable aux DMTG.</a:t>
            </a:r>
          </a:p>
        </p:txBody>
      </p:sp>
      <p:sp>
        <p:nvSpPr>
          <p:cNvPr id="4" name="ZoneTexte 3"/>
          <p:cNvSpPr txBox="1"/>
          <p:nvPr/>
        </p:nvSpPr>
        <p:spPr>
          <a:xfrm>
            <a:off x="661269" y="1530276"/>
            <a:ext cx="2211197" cy="305379"/>
          </a:xfrm>
          <a:prstGeom prst="rect">
            <a:avLst/>
          </a:prstGeom>
          <a:noFill/>
        </p:spPr>
        <p:txBody>
          <a:bodyPr wrap="none" lIns="104306" tIns="52153" rIns="104306" bIns="52153" rtlCol="0">
            <a:spAutoFit/>
          </a:bodyPr>
          <a:lstStyle/>
          <a:p>
            <a:r>
              <a:rPr lang="fr-FR" sz="1300" b="1" dirty="0">
                <a:latin typeface="Century Gothic" panose="020B0502020202020204" pitchFamily="34" charset="0"/>
              </a:rPr>
              <a:t>Contrat de capitalisation</a:t>
            </a:r>
            <a:endParaRPr lang="fr-FR" sz="1300" dirty="0">
              <a:latin typeface="Century Gothic" panose="020B0502020202020204" pitchFamily="34" charset="0"/>
            </a:endParaRPr>
          </a:p>
        </p:txBody>
      </p:sp>
      <p:sp>
        <p:nvSpPr>
          <p:cNvPr id="5" name="ZoneTexte 4"/>
          <p:cNvSpPr txBox="1"/>
          <p:nvPr/>
        </p:nvSpPr>
        <p:spPr>
          <a:xfrm>
            <a:off x="637104" y="2970436"/>
            <a:ext cx="6585955" cy="1331301"/>
          </a:xfrm>
          <a:prstGeom prst="rect">
            <a:avLst/>
          </a:prstGeom>
          <a:noFill/>
        </p:spPr>
        <p:txBody>
          <a:bodyPr wrap="square" lIns="104306" tIns="52153" rIns="104306" bIns="52153" rtlCol="0">
            <a:spAutoFit/>
          </a:bodyPr>
          <a:lstStyle/>
          <a:p>
            <a:pPr algn="just"/>
            <a:r>
              <a:rPr lang="fr-FR" sz="1300" b="1" dirty="0">
                <a:latin typeface="Century Gothic" panose="020B0502020202020204" pitchFamily="34" charset="0"/>
              </a:rPr>
              <a:t>Plan d’Epargne en Actions (PEA) </a:t>
            </a:r>
            <a:endParaRPr lang="fr-FR" sz="1100" dirty="0">
              <a:solidFill>
                <a:srgbClr val="3E8994"/>
              </a:solidFill>
              <a:latin typeface="Century Gothic" panose="020B0502020202020204" pitchFamily="34" charset="0"/>
            </a:endParaRPr>
          </a:p>
          <a:p>
            <a:pPr algn="just">
              <a:spcBef>
                <a:spcPts val="684"/>
              </a:spcBef>
            </a:pPr>
            <a:r>
              <a:rPr lang="fr-FR" sz="1100" dirty="0">
                <a:latin typeface="Century Gothic" panose="020B0502020202020204" pitchFamily="34" charset="0"/>
              </a:rPr>
              <a:t>Le PEA permet d’investir directement ou indirectement sur des actions européennes tout en bénéficiant d’une exonération sur les dividendes et plus-values de cession, dès lors qu’aucun retrait n’est effectué dans les 5 ans de son ouverture.</a:t>
            </a:r>
          </a:p>
          <a:p>
            <a:pPr algn="just">
              <a:spcBef>
                <a:spcPts val="684"/>
              </a:spcBef>
            </a:pPr>
            <a:r>
              <a:rPr lang="fr-FR" sz="1100" dirty="0">
                <a:latin typeface="Century Gothic" panose="020B0502020202020204" pitchFamily="34" charset="0"/>
              </a:rPr>
              <a:t>En cas de retrait, l’imposition du gain net réalisé diffère en fonction de la durée de fonctionnement du plan à compter de son ouverture, à savoir : </a:t>
            </a:r>
          </a:p>
        </p:txBody>
      </p:sp>
      <p:graphicFrame>
        <p:nvGraphicFramePr>
          <p:cNvPr id="6" name="Tableau 5"/>
          <p:cNvGraphicFramePr>
            <a:graphicFrameLocks noGrp="1"/>
          </p:cNvGraphicFramePr>
          <p:nvPr>
            <p:extLst>
              <p:ext uri="{D42A27DB-BD31-4B8C-83A1-F6EECF244321}">
                <p14:modId xmlns:p14="http://schemas.microsoft.com/office/powerpoint/2010/main" val="750542469"/>
              </p:ext>
            </p:extLst>
          </p:nvPr>
        </p:nvGraphicFramePr>
        <p:xfrm>
          <a:off x="732672" y="4301737"/>
          <a:ext cx="6394817" cy="1332995"/>
        </p:xfrm>
        <a:graphic>
          <a:graphicData uri="http://schemas.openxmlformats.org/drawingml/2006/table">
            <a:tbl>
              <a:tblPr firstRow="1" firstCol="1" bandRow="1"/>
              <a:tblGrid>
                <a:gridCol w="1851555">
                  <a:extLst>
                    <a:ext uri="{9D8B030D-6E8A-4147-A177-3AD203B41FA5}">
                      <a16:colId xmlns="" xmlns:a16="http://schemas.microsoft.com/office/drawing/2014/main" val="20000"/>
                    </a:ext>
                  </a:extLst>
                </a:gridCol>
                <a:gridCol w="1282393">
                  <a:extLst>
                    <a:ext uri="{9D8B030D-6E8A-4147-A177-3AD203B41FA5}">
                      <a16:colId xmlns="" xmlns:a16="http://schemas.microsoft.com/office/drawing/2014/main" val="20001"/>
                    </a:ext>
                  </a:extLst>
                </a:gridCol>
                <a:gridCol w="3260869">
                  <a:extLst>
                    <a:ext uri="{9D8B030D-6E8A-4147-A177-3AD203B41FA5}">
                      <a16:colId xmlns="" xmlns:a16="http://schemas.microsoft.com/office/drawing/2014/main" val="20002"/>
                    </a:ext>
                  </a:extLst>
                </a:gridCol>
              </a:tblGrid>
              <a:tr h="444743">
                <a:tc>
                  <a:txBody>
                    <a:bodyPr/>
                    <a:lstStyle/>
                    <a:p>
                      <a:pPr algn="ctr"/>
                      <a:r>
                        <a:rPr lang="fr-FR" sz="1000" b="1" dirty="0">
                          <a:solidFill>
                            <a:srgbClr val="FFFFFF"/>
                          </a:solidFill>
                          <a:effectLst/>
                          <a:latin typeface="Century Gothic"/>
                          <a:ea typeface="Times New Roman"/>
                          <a:cs typeface="Times New Roman"/>
                        </a:rPr>
                        <a:t>Durée de fonctionnement à la date du retrait</a:t>
                      </a:r>
                      <a:endParaRPr lang="fr-FR" sz="1000" dirty="0">
                        <a:effectLst/>
                        <a:latin typeface="Century Gothic"/>
                        <a:ea typeface="Times New Roman"/>
                        <a:cs typeface="Times New Roman"/>
                      </a:endParaRP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E8994"/>
                    </a:solidFill>
                  </a:tcPr>
                </a:tc>
                <a:tc>
                  <a:txBody>
                    <a:bodyPr/>
                    <a:lstStyle/>
                    <a:p>
                      <a:pPr algn="ctr"/>
                      <a:r>
                        <a:rPr lang="fr-FR" sz="1000" b="1" dirty="0">
                          <a:solidFill>
                            <a:srgbClr val="FFFFFF"/>
                          </a:solidFill>
                          <a:effectLst/>
                          <a:latin typeface="Century Gothic"/>
                          <a:ea typeface="Times New Roman"/>
                          <a:cs typeface="Times New Roman"/>
                        </a:rPr>
                        <a:t>Imposition du gain</a:t>
                      </a:r>
                      <a:br>
                        <a:rPr lang="fr-FR" sz="1000" b="1" dirty="0">
                          <a:solidFill>
                            <a:srgbClr val="FFFFFF"/>
                          </a:solidFill>
                          <a:effectLst/>
                          <a:latin typeface="Century Gothic"/>
                          <a:ea typeface="Times New Roman"/>
                          <a:cs typeface="Times New Roman"/>
                        </a:rPr>
                      </a:br>
                      <a:r>
                        <a:rPr lang="fr-FR" sz="1000" b="1" dirty="0">
                          <a:solidFill>
                            <a:srgbClr val="FFFFFF"/>
                          </a:solidFill>
                          <a:effectLst/>
                          <a:latin typeface="Century Gothic"/>
                          <a:ea typeface="Times New Roman"/>
                          <a:cs typeface="Times New Roman"/>
                        </a:rPr>
                        <a:t>net réalisé*</a:t>
                      </a:r>
                      <a:endParaRPr lang="fr-FR" sz="1000" baseline="30000" dirty="0">
                        <a:effectLst/>
                        <a:latin typeface="Century Gothic"/>
                        <a:ea typeface="Times New Roman"/>
                        <a:cs typeface="Times New Roman"/>
                      </a:endParaRP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E8994"/>
                    </a:solidFill>
                  </a:tcPr>
                </a:tc>
                <a:tc>
                  <a:txBody>
                    <a:bodyPr/>
                    <a:lstStyle/>
                    <a:p>
                      <a:pPr algn="ctr"/>
                      <a:r>
                        <a:rPr lang="fr-FR" sz="1000" b="1" dirty="0">
                          <a:solidFill>
                            <a:srgbClr val="FFFFFF"/>
                          </a:solidFill>
                          <a:effectLst/>
                          <a:latin typeface="Century Gothic"/>
                          <a:ea typeface="Times New Roman"/>
                          <a:cs typeface="Times New Roman"/>
                        </a:rPr>
                        <a:t>Conséquences en cas de retrait sur le PEA</a:t>
                      </a:r>
                      <a:endParaRPr lang="fr-FR" sz="1000" dirty="0">
                        <a:effectLst/>
                        <a:latin typeface="Century Gothic"/>
                        <a:ea typeface="Times New Roman"/>
                        <a:cs typeface="Times New Roman"/>
                      </a:endParaRP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E8994"/>
                    </a:solidFill>
                  </a:tcPr>
                </a:tc>
                <a:extLst>
                  <a:ext uri="{0D108BD9-81ED-4DB2-BD59-A6C34878D82A}">
                    <a16:rowId xmlns="" xmlns:a16="http://schemas.microsoft.com/office/drawing/2014/main" val="10000"/>
                  </a:ext>
                </a:extLst>
              </a:tr>
              <a:tr h="528212">
                <a:tc>
                  <a:txBody>
                    <a:bodyPr/>
                    <a:lstStyle/>
                    <a:p>
                      <a:pPr algn="l"/>
                      <a:r>
                        <a:rPr lang="fr-FR" sz="900" b="1" dirty="0">
                          <a:effectLst/>
                          <a:latin typeface="Century Gothic"/>
                          <a:ea typeface="Times New Roman"/>
                          <a:cs typeface="Times New Roman"/>
                        </a:rPr>
                        <a:t>Dès l’ouverture jusqu’à la 5</a:t>
                      </a:r>
                      <a:r>
                        <a:rPr lang="fr-FR" sz="900" b="1" baseline="30000" dirty="0">
                          <a:effectLst/>
                          <a:latin typeface="Century Gothic"/>
                          <a:ea typeface="Times New Roman"/>
                          <a:cs typeface="Times New Roman"/>
                        </a:rPr>
                        <a:t>ème</a:t>
                      </a:r>
                      <a:r>
                        <a:rPr lang="fr-FR" sz="900" b="1" dirty="0">
                          <a:effectLst/>
                          <a:latin typeface="Century Gothic"/>
                          <a:ea typeface="Times New Roman"/>
                          <a:cs typeface="Times New Roman"/>
                        </a:rPr>
                        <a:t> année</a:t>
                      </a:r>
                      <a:endParaRPr lang="fr-FR" sz="900" dirty="0">
                        <a:effectLst/>
                        <a:latin typeface="Century Gothic"/>
                        <a:ea typeface="Times New Roman"/>
                        <a:cs typeface="Times New Roman"/>
                      </a:endParaRP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a:r>
                        <a:rPr lang="fr-FR" sz="900" dirty="0">
                          <a:effectLst/>
                          <a:latin typeface="Century Gothic"/>
                          <a:ea typeface="Times New Roman"/>
                          <a:cs typeface="Times New Roman"/>
                        </a:rPr>
                        <a:t>12,8% IR (ou option barème progressif IR) + PS</a:t>
                      </a: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600"/>
                        </a:spcAft>
                      </a:pPr>
                      <a:r>
                        <a:rPr lang="fr-FR" sz="900" dirty="0">
                          <a:effectLst/>
                          <a:latin typeface="Century Gothic"/>
                          <a:ea typeface="Times New Roman"/>
                          <a:cs typeface="Times New Roman"/>
                        </a:rPr>
                        <a:t>Clôture du PEA** </a:t>
                      </a:r>
                    </a:p>
                    <a:p>
                      <a:pPr algn="just">
                        <a:spcAft>
                          <a:spcPts val="600"/>
                        </a:spcAft>
                      </a:pPr>
                      <a:r>
                        <a:rPr lang="fr-FR" sz="900" dirty="0">
                          <a:effectLst/>
                          <a:latin typeface="Century Gothic"/>
                          <a:ea typeface="Times New Roman"/>
                          <a:cs typeface="Times New Roman"/>
                        </a:rPr>
                        <a:t>Imposition de l’ensemble des gains nets réalisés depuis l’ouverture du plan</a:t>
                      </a: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360040">
                <a:tc>
                  <a:txBody>
                    <a:bodyPr/>
                    <a:lstStyle/>
                    <a:p>
                      <a:pPr algn="l"/>
                      <a:r>
                        <a:rPr lang="fr-FR" sz="900" b="1" dirty="0">
                          <a:effectLst/>
                          <a:latin typeface="Century Gothic"/>
                          <a:ea typeface="Times New Roman"/>
                          <a:cs typeface="Times New Roman"/>
                        </a:rPr>
                        <a:t>A compter de la 5</a:t>
                      </a:r>
                      <a:r>
                        <a:rPr lang="fr-FR" sz="900" b="1" baseline="30000" dirty="0">
                          <a:effectLst/>
                          <a:latin typeface="Century Gothic"/>
                          <a:ea typeface="Times New Roman"/>
                          <a:cs typeface="Times New Roman"/>
                        </a:rPr>
                        <a:t>ème</a:t>
                      </a:r>
                      <a:r>
                        <a:rPr lang="fr-FR" sz="900" b="1" dirty="0">
                          <a:effectLst/>
                          <a:latin typeface="Century Gothic"/>
                          <a:ea typeface="Times New Roman"/>
                          <a:cs typeface="Times New Roman"/>
                        </a:rPr>
                        <a:t> année</a:t>
                      </a:r>
                      <a:endParaRPr lang="fr-FR" sz="900" dirty="0">
                        <a:effectLst/>
                        <a:latin typeface="Century Gothic"/>
                        <a:ea typeface="Times New Roman"/>
                        <a:cs typeface="Times New Roman"/>
                      </a:endParaRP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a:r>
                        <a:rPr lang="fr-FR" sz="900" dirty="0">
                          <a:effectLst/>
                          <a:latin typeface="Century Gothic"/>
                          <a:ea typeface="Times New Roman"/>
                          <a:cs typeface="Times New Roman"/>
                        </a:rPr>
                        <a:t>Exonération d’IR </a:t>
                      </a:r>
                    </a:p>
                    <a:p>
                      <a:pPr algn="ctr"/>
                      <a:r>
                        <a:rPr lang="fr-FR" sz="900" dirty="0">
                          <a:effectLst/>
                          <a:latin typeface="Century Gothic"/>
                          <a:ea typeface="Times New Roman"/>
                          <a:cs typeface="Times New Roman"/>
                        </a:rPr>
                        <a:t>+ PS</a:t>
                      </a: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600"/>
                        </a:spcAft>
                      </a:pPr>
                      <a:r>
                        <a:rPr lang="fr-FR" sz="900" dirty="0">
                          <a:effectLst/>
                          <a:latin typeface="Century Gothic"/>
                          <a:ea typeface="Times New Roman"/>
                          <a:cs typeface="Times New Roman"/>
                        </a:rPr>
                        <a:t>Pas de clôture du PEA + nouveaux versements possibles</a:t>
                      </a:r>
                      <a:endParaRPr lang="fr-FR" sz="900" b="1" dirty="0">
                        <a:solidFill>
                          <a:srgbClr val="3E8994"/>
                        </a:solidFill>
                        <a:effectLst/>
                        <a:latin typeface="Century Gothic"/>
                        <a:ea typeface="Times New Roman"/>
                        <a:cs typeface="Times New Roman"/>
                      </a:endParaRP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bl>
          </a:graphicData>
        </a:graphic>
      </p:graphicFrame>
      <p:sp>
        <p:nvSpPr>
          <p:cNvPr id="8" name="Titre 1"/>
          <p:cNvSpPr txBox="1">
            <a:spLocks/>
          </p:cNvSpPr>
          <p:nvPr/>
        </p:nvSpPr>
        <p:spPr>
          <a:xfrm>
            <a:off x="49200" y="378348"/>
            <a:ext cx="7383471" cy="1323872"/>
          </a:xfrm>
          <a:prstGeom prst="rect">
            <a:avLst/>
          </a:prstGeom>
        </p:spPr>
        <p:txBody>
          <a:bodyPr vert="horz" lIns="118983" tIns="59492" rIns="118983" bIns="59492" rtlCol="0" anchor="ctr">
            <a:noAutofit/>
          </a:bodyPr>
          <a:lstStyle>
            <a:lvl1pPr algn="ctr" defTabSz="1028700" rtl="0" eaLnBrk="1" latinLnBrk="0" hangingPunct="1">
              <a:spcBef>
                <a:spcPct val="0"/>
              </a:spcBef>
              <a:buNone/>
              <a:defRPr sz="5000" kern="1200">
                <a:solidFill>
                  <a:schemeClr val="tx1"/>
                </a:solidFill>
                <a:latin typeface="+mj-lt"/>
                <a:ea typeface="+mj-ea"/>
                <a:cs typeface="+mj-cs"/>
              </a:defRPr>
            </a:lvl1pPr>
          </a:lstStyle>
          <a:p>
            <a:pPr marL="126009" algn="l">
              <a:tabLst>
                <a:tab pos="618789" algn="l"/>
              </a:tabLst>
            </a:pPr>
            <a:r>
              <a:rPr lang="fr-FR" sz="1500" b="1" dirty="0">
                <a:latin typeface="Century Gothic" panose="020B0502020202020204" pitchFamily="34" charset="0"/>
              </a:rPr>
              <a:t/>
            </a:r>
            <a:br>
              <a:rPr lang="fr-FR" sz="1500" b="1" dirty="0">
                <a:latin typeface="Century Gothic" panose="020B0502020202020204" pitchFamily="34" charset="0"/>
              </a:rPr>
            </a:br>
            <a:r>
              <a:rPr lang="fr-FR" sz="1500" b="1" dirty="0">
                <a:latin typeface="Century Gothic" panose="020B0502020202020204" pitchFamily="34" charset="0"/>
              </a:rPr>
              <a:t/>
            </a:r>
            <a:br>
              <a:rPr lang="fr-FR" sz="1500" b="1" dirty="0">
                <a:latin typeface="Century Gothic" panose="020B0502020202020204" pitchFamily="34" charset="0"/>
              </a:rPr>
            </a:br>
            <a:r>
              <a:rPr lang="fr-FR" sz="2300" b="1" dirty="0">
                <a:solidFill>
                  <a:srgbClr val="3E8994"/>
                </a:solidFill>
                <a:latin typeface="Century Gothic" panose="020B0502020202020204" pitchFamily="34" charset="0"/>
                <a:cs typeface="Arial" pitchFamily="34" charset="0"/>
              </a:rPr>
              <a:t>▐</a:t>
            </a:r>
            <a:r>
              <a:rPr lang="fr-FR" sz="2300" b="1" dirty="0">
                <a:latin typeface="Century Gothic" panose="020B0502020202020204" pitchFamily="34" charset="0"/>
                <a:cs typeface="Arial" pitchFamily="34" charset="0"/>
              </a:rPr>
              <a:t>	</a:t>
            </a:r>
            <a:r>
              <a:rPr lang="fr-FR" sz="1900" u="sng" dirty="0">
                <a:solidFill>
                  <a:schemeClr val="tx1">
                    <a:lumMod val="50000"/>
                    <a:lumOff val="50000"/>
                  </a:schemeClr>
                </a:solidFill>
                <a:latin typeface="Century Gothic" panose="020B0502020202020204" pitchFamily="34" charset="0"/>
                <a:cs typeface="Arial" pitchFamily="34" charset="0"/>
              </a:rPr>
              <a:t>Focus sur les véhicules d’investissement capitalisants </a:t>
            </a:r>
            <a:r>
              <a:rPr lang="fr-FR" sz="1600" u="sng" dirty="0">
                <a:solidFill>
                  <a:schemeClr val="tx1">
                    <a:lumMod val="50000"/>
                    <a:lumOff val="50000"/>
                  </a:schemeClr>
                </a:solidFill>
                <a:latin typeface="Century Gothic" panose="020B0502020202020204" pitchFamily="34" charset="0"/>
                <a:cs typeface="Arial" pitchFamily="34" charset="0"/>
              </a:rPr>
              <a:t>2/2</a:t>
            </a:r>
          </a:p>
        </p:txBody>
      </p:sp>
      <p:sp>
        <p:nvSpPr>
          <p:cNvPr id="9" name="ZoneTexte 8"/>
          <p:cNvSpPr txBox="1"/>
          <p:nvPr/>
        </p:nvSpPr>
        <p:spPr>
          <a:xfrm>
            <a:off x="705945" y="5634732"/>
            <a:ext cx="6465758" cy="797822"/>
          </a:xfrm>
          <a:prstGeom prst="rect">
            <a:avLst/>
          </a:prstGeom>
          <a:noFill/>
        </p:spPr>
        <p:txBody>
          <a:bodyPr wrap="square" lIns="104306" tIns="52153" rIns="104306" bIns="52153" rtlCol="0">
            <a:spAutoFit/>
          </a:bodyPr>
          <a:lstStyle/>
          <a:p>
            <a:pPr algn="just"/>
            <a:r>
              <a:rPr lang="fr-FR" sz="900" dirty="0">
                <a:latin typeface="Century Gothic" panose="020B0502020202020204" pitchFamily="34" charset="0"/>
              </a:rPr>
              <a:t>*+17,2% de prélèvements sociaux pour les PEA souscrits à compter du 1</a:t>
            </a:r>
            <a:r>
              <a:rPr lang="fr-FR" sz="900" baseline="30000" dirty="0">
                <a:latin typeface="Century Gothic" panose="020B0502020202020204" pitchFamily="34" charset="0"/>
              </a:rPr>
              <a:t>er</a:t>
            </a:r>
            <a:r>
              <a:rPr lang="fr-FR" sz="900" dirty="0">
                <a:latin typeface="Century Gothic" panose="020B0502020202020204" pitchFamily="34" charset="0"/>
              </a:rPr>
              <a:t> janvier 2018 </a:t>
            </a:r>
          </a:p>
          <a:p>
            <a:pPr algn="just"/>
            <a:r>
              <a:rPr lang="fr-FR" sz="900" dirty="0">
                <a:latin typeface="Century Gothic" panose="020B0502020202020204" pitchFamily="34" charset="0"/>
              </a:rPr>
              <a:t>Toutefois, le mécanisme dit des « taux historiques » est applicable  :</a:t>
            </a:r>
          </a:p>
          <a:p>
            <a:pPr algn="just"/>
            <a:r>
              <a:rPr lang="fr-FR" sz="900" dirty="0">
                <a:latin typeface="Century Gothic" panose="020B0502020202020204" pitchFamily="34" charset="0"/>
              </a:rPr>
              <a:t>   • pour les gains acquis ou constatés avant le 1er janvier 2018 quelle que soit la date d'ouverture du PEA ; </a:t>
            </a:r>
          </a:p>
          <a:p>
            <a:pPr algn="just"/>
            <a:r>
              <a:rPr lang="fr-FR" sz="900" dirty="0">
                <a:latin typeface="Century Gothic" panose="020B0502020202020204" pitchFamily="34" charset="0"/>
              </a:rPr>
              <a:t>   • pour les gains réalisés avant leur 5</a:t>
            </a:r>
            <a:r>
              <a:rPr lang="fr-FR" sz="900" baseline="30000" dirty="0">
                <a:latin typeface="Century Gothic" panose="020B0502020202020204" pitchFamily="34" charset="0"/>
              </a:rPr>
              <a:t>ème</a:t>
            </a:r>
            <a:r>
              <a:rPr lang="fr-FR" sz="900" dirty="0">
                <a:latin typeface="Century Gothic" panose="020B0502020202020204" pitchFamily="34" charset="0"/>
              </a:rPr>
              <a:t> anniversaire pour les PEA ouverts entre 2013 et 2017.</a:t>
            </a:r>
          </a:p>
          <a:p>
            <a:pPr algn="just"/>
            <a:r>
              <a:rPr lang="fr-FR" sz="900" dirty="0">
                <a:latin typeface="Century Gothic" panose="020B0502020202020204" pitchFamily="34" charset="0"/>
              </a:rPr>
              <a:t>**Sauf cas exceptionnels de l’article L221-32 du CMF : licenciement, invalidité, mise à la retraite anticipée, etc.</a:t>
            </a:r>
          </a:p>
        </p:txBody>
      </p:sp>
      <p:sp>
        <p:nvSpPr>
          <p:cNvPr id="10" name="ZoneTexte 9"/>
          <p:cNvSpPr txBox="1"/>
          <p:nvPr/>
        </p:nvSpPr>
        <p:spPr>
          <a:xfrm>
            <a:off x="661267" y="6417648"/>
            <a:ext cx="6585955" cy="2385436"/>
          </a:xfrm>
          <a:prstGeom prst="rect">
            <a:avLst/>
          </a:prstGeom>
          <a:noFill/>
        </p:spPr>
        <p:txBody>
          <a:bodyPr wrap="square" lIns="104306" tIns="52153" rIns="104306" bIns="52153" rtlCol="0">
            <a:spAutoFit/>
          </a:bodyPr>
          <a:lstStyle/>
          <a:p>
            <a:pPr algn="just"/>
            <a:r>
              <a:rPr lang="fr-FR" sz="1300" b="1" dirty="0">
                <a:latin typeface="Century Gothic" panose="020B0502020202020204" pitchFamily="34" charset="0"/>
              </a:rPr>
              <a:t>PEA-PME/ETI</a:t>
            </a:r>
            <a:endParaRPr lang="fr-FR" sz="1300" dirty="0">
              <a:latin typeface="Century Gothic" panose="020B0502020202020204" pitchFamily="34" charset="0"/>
            </a:endParaRPr>
          </a:p>
          <a:p>
            <a:pPr algn="just">
              <a:spcBef>
                <a:spcPts val="300"/>
              </a:spcBef>
            </a:pPr>
            <a:r>
              <a:rPr lang="fr-FR" sz="1100" dirty="0">
                <a:latin typeface="Century Gothic" panose="020B0502020202020204" pitchFamily="34" charset="0"/>
              </a:rPr>
              <a:t>Le PEA-PME/ETI  permet d’investir directement ou indirectement au sein d’actions et parts émises par des Entreprises de Taille Intermédiaire (ETI), à savoir une entreprise qui, d'une part, occupe moins de 5 000 personnes et qui, d'autre part, a un chiffre d'affaires annuel n'excédant pas 1,5 Mds€ ou un total de bilan n'excédant pas 2 Mds€. Cette définition englobe les PME. </a:t>
            </a:r>
          </a:p>
          <a:p>
            <a:pPr algn="just">
              <a:spcBef>
                <a:spcPts val="684"/>
              </a:spcBef>
            </a:pPr>
            <a:r>
              <a:rPr lang="fr-FR" sz="1100" dirty="0">
                <a:latin typeface="Century Gothic" panose="020B0502020202020204" pitchFamily="34" charset="0"/>
              </a:rPr>
              <a:t>Son fonctionnement et la fiscalité attachée sont identiques à celui d’un PEA classique, excepté le plafond des versements arrêté à 225 000 € pour le PEA-PME/ETI contre 150 000 € pour le PEA classique.</a:t>
            </a:r>
          </a:p>
          <a:p>
            <a:pPr algn="just">
              <a:spcBef>
                <a:spcPts val="684"/>
              </a:spcBef>
            </a:pPr>
            <a:r>
              <a:rPr lang="fr-FR" sz="1100" b="1" u="sng" dirty="0">
                <a:latin typeface="Century Gothic" panose="020B0502020202020204" pitchFamily="34" charset="0"/>
              </a:rPr>
              <a:t>NB</a:t>
            </a:r>
            <a:r>
              <a:rPr lang="fr-FR" sz="1100" b="1" dirty="0">
                <a:latin typeface="Century Gothic" panose="020B0502020202020204" pitchFamily="34" charset="0"/>
              </a:rPr>
              <a:t> : </a:t>
            </a:r>
            <a:r>
              <a:rPr lang="fr-FR" sz="1100" dirty="0">
                <a:latin typeface="Century Gothic" panose="020B0502020202020204" pitchFamily="34" charset="0"/>
              </a:rPr>
              <a:t>Le cumul d’un PEA et d’un PEA-PME/ETI est possible mais le plafond cumulé </a:t>
            </a:r>
            <a:r>
              <a:rPr lang="fr-FR" sz="1100" b="1" dirty="0">
                <a:latin typeface="Century Gothic" panose="020B0502020202020204" pitchFamily="34" charset="0"/>
              </a:rPr>
              <a:t>ne devra pas dépasser 225 000 € </a:t>
            </a:r>
            <a:r>
              <a:rPr lang="fr-FR" sz="1100" dirty="0">
                <a:latin typeface="Century Gothic" panose="020B0502020202020204" pitchFamily="34" charset="0"/>
              </a:rPr>
              <a:t>depuis leur ouverture sous peine d’une amende de 2% sur les sommes excédentaires.</a:t>
            </a:r>
          </a:p>
        </p:txBody>
      </p:sp>
      <p:sp>
        <p:nvSpPr>
          <p:cNvPr id="11" name="ZoneTexte 10">
            <a:extLst>
              <a:ext uri="{FF2B5EF4-FFF2-40B4-BE49-F238E27FC236}">
                <a16:creationId xmlns="" xmlns:a16="http://schemas.microsoft.com/office/drawing/2014/main" id="{D76CF891-C83C-4705-95C0-8A2DFD6645CD}"/>
              </a:ext>
            </a:extLst>
          </p:cNvPr>
          <p:cNvSpPr txBox="1"/>
          <p:nvPr/>
        </p:nvSpPr>
        <p:spPr>
          <a:xfrm>
            <a:off x="661267" y="8731076"/>
            <a:ext cx="6585955" cy="813211"/>
          </a:xfrm>
          <a:prstGeom prst="rect">
            <a:avLst/>
          </a:prstGeom>
          <a:noFill/>
        </p:spPr>
        <p:txBody>
          <a:bodyPr wrap="square" lIns="104306" tIns="52153" rIns="104306" bIns="52153" rtlCol="0">
            <a:spAutoFit/>
          </a:bodyPr>
          <a:lstStyle/>
          <a:p>
            <a:pPr algn="just"/>
            <a:r>
              <a:rPr lang="fr-FR" sz="1300" b="1" dirty="0">
                <a:latin typeface="Century Gothic" panose="020B0502020202020204" pitchFamily="34" charset="0"/>
              </a:rPr>
              <a:t>Nouveau PEA jeune </a:t>
            </a:r>
          </a:p>
          <a:p>
            <a:pPr algn="just"/>
            <a:r>
              <a:rPr lang="fr-FR" sz="1100" dirty="0">
                <a:latin typeface="Century Gothic" panose="020B0502020202020204" pitchFamily="34" charset="0"/>
              </a:rPr>
              <a:t>Accessible aux enfants majeurs âgés de 18 à 25 ans et rattachés fiscalement au foyer de leurs parents. Les versements sont plafonnés à 20 000 € sans que les sommes détenues sur le PEA jeune n’amputent le plafond du PEA des parents.</a:t>
            </a:r>
          </a:p>
        </p:txBody>
      </p:sp>
      <p:sp>
        <p:nvSpPr>
          <p:cNvPr id="12" name="Rectangle 11">
            <a:extLst>
              <a:ext uri="{FF2B5EF4-FFF2-40B4-BE49-F238E27FC236}">
                <a16:creationId xmlns="" xmlns:a16="http://schemas.microsoft.com/office/drawing/2014/main" id="{B660D7F0-F028-4AF5-8AEC-A40353B128B0}"/>
              </a:ext>
            </a:extLst>
          </p:cNvPr>
          <p:cNvSpPr/>
          <p:nvPr/>
        </p:nvSpPr>
        <p:spPr>
          <a:xfrm>
            <a:off x="6372919" y="5634732"/>
            <a:ext cx="2030175" cy="244234"/>
          </a:xfrm>
          <a:prstGeom prst="rect">
            <a:avLst/>
          </a:prstGeom>
        </p:spPr>
        <p:txBody>
          <a:bodyPr wrap="square">
            <a:spAutoFit/>
          </a:bodyPr>
          <a:lstStyle/>
          <a:p>
            <a:pPr algn="just">
              <a:lnSpc>
                <a:spcPct val="107000"/>
              </a:lnSpc>
              <a:spcAft>
                <a:spcPts val="0"/>
              </a:spcAft>
            </a:pPr>
            <a:r>
              <a:rPr lang="fr-FR" sz="1000" i="1" dirty="0">
                <a:latin typeface="Century Gothic" panose="020B0502020202020204" pitchFamily="34" charset="0"/>
                <a:ea typeface="Calibri" panose="020F0502020204030204" pitchFamily="34" charset="0"/>
                <a:cs typeface="Times New Roman" panose="02020603050405020304" pitchFamily="18" charset="0"/>
              </a:rPr>
              <a:t>Witam MFO</a:t>
            </a:r>
            <a:endParaRPr lang="fr-FR" sz="1000" dirty="0">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7" name="Rectangle 6">
            <a:extLst>
              <a:ext uri="{FF2B5EF4-FFF2-40B4-BE49-F238E27FC236}">
                <a16:creationId xmlns="" xmlns:a16="http://schemas.microsoft.com/office/drawing/2014/main" id="{2FD67140-8EAC-4175-AAF3-B141F5F0BFB0}"/>
              </a:ext>
            </a:extLst>
          </p:cNvPr>
          <p:cNvSpPr/>
          <p:nvPr/>
        </p:nvSpPr>
        <p:spPr>
          <a:xfrm>
            <a:off x="705945" y="2394372"/>
            <a:ext cx="6491193" cy="563729"/>
          </a:xfrm>
          <a:prstGeom prst="rect">
            <a:avLst/>
          </a:prstGeom>
          <a:solidFill>
            <a:srgbClr val="DAEEF3"/>
          </a:solidFill>
          <a:ln>
            <a:solidFill>
              <a:srgbClr val="DAEEF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ZoneTexte 12">
            <a:extLst>
              <a:ext uri="{FF2B5EF4-FFF2-40B4-BE49-F238E27FC236}">
                <a16:creationId xmlns="" xmlns:a16="http://schemas.microsoft.com/office/drawing/2014/main" id="{A60FF5CA-A619-4EBB-94AC-1C6AABC52B2F}"/>
              </a:ext>
            </a:extLst>
          </p:cNvPr>
          <p:cNvSpPr txBox="1"/>
          <p:nvPr/>
        </p:nvSpPr>
        <p:spPr>
          <a:xfrm>
            <a:off x="699249" y="2394372"/>
            <a:ext cx="6465758" cy="600164"/>
          </a:xfrm>
          <a:prstGeom prst="rect">
            <a:avLst/>
          </a:prstGeom>
          <a:noFill/>
        </p:spPr>
        <p:txBody>
          <a:bodyPr wrap="square" rtlCol="0">
            <a:spAutoFit/>
          </a:bodyPr>
          <a:lstStyle/>
          <a:p>
            <a:pPr algn="just"/>
            <a:r>
              <a:rPr lang="fr-FR" sz="1100" dirty="0">
                <a:latin typeface="Century Gothic" panose="020B0502020202020204" pitchFamily="34" charset="0"/>
              </a:rPr>
              <a:t>      Depuis le 20/12/2019, la transmission à titre gratuit d’un contrat de capitalisation </a:t>
            </a:r>
            <a:r>
              <a:rPr lang="fr-FR" sz="1100" b="1" dirty="0">
                <a:latin typeface="Century Gothic" panose="020B0502020202020204" pitchFamily="34" charset="0"/>
              </a:rPr>
              <a:t>exonère de taxation les plus-values antérieures</a:t>
            </a:r>
            <a:r>
              <a:rPr lang="fr-FR" sz="1100" dirty="0">
                <a:latin typeface="Century Gothic" panose="020B0502020202020204" pitchFamily="34" charset="0"/>
              </a:rPr>
              <a:t>, la transmission purge ainsi le gain tout en conservant l’antériorité fiscale du produit d’investissement assurantiel. </a:t>
            </a:r>
            <a:r>
              <a:rPr lang="fr-FR" sz="900" dirty="0">
                <a:latin typeface="Century Gothic" panose="020B0502020202020204" pitchFamily="34" charset="0"/>
              </a:rPr>
              <a:t>(</a:t>
            </a:r>
            <a:r>
              <a:rPr lang="fr-FR" sz="900" dirty="0">
                <a:latin typeface="Century Gothic" panose="020B0502020202020204" pitchFamily="34" charset="0"/>
                <a:hlinkClick r:id="rId2">
                  <a:extLst>
                    <a:ext uri="{A12FA001-AC4F-418D-AE19-62706E023703}">
                      <ahyp:hlinkClr xmlns="" xmlns:ahyp="http://schemas.microsoft.com/office/drawing/2018/hyperlinkcolor" val="tx"/>
                    </a:ext>
                  </a:extLst>
                </a:hlinkClick>
              </a:rPr>
              <a:t>BOI-RPPM-RCM-20-10-20-50, §225</a:t>
            </a:r>
            <a:r>
              <a:rPr lang="fr-FR" sz="900" dirty="0">
                <a:latin typeface="Century Gothic" panose="020B0502020202020204" pitchFamily="34" charset="0"/>
              </a:rPr>
              <a:t>)</a:t>
            </a:r>
          </a:p>
        </p:txBody>
      </p:sp>
      <p:pic>
        <p:nvPicPr>
          <p:cNvPr id="16" name="Image 15">
            <a:extLst>
              <a:ext uri="{FF2B5EF4-FFF2-40B4-BE49-F238E27FC236}">
                <a16:creationId xmlns="" xmlns:a16="http://schemas.microsoft.com/office/drawing/2014/main" id="{D2460AC6-87C8-4D3D-92B5-BC291DBD53A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8895" y="2411719"/>
            <a:ext cx="177263" cy="177263"/>
          </a:xfrm>
          <a:prstGeom prst="rect">
            <a:avLst/>
          </a:prstGeom>
        </p:spPr>
      </p:pic>
      <p:sp>
        <p:nvSpPr>
          <p:cNvPr id="14" name="Rectangle 13">
            <a:extLst>
              <a:ext uri="{FF2B5EF4-FFF2-40B4-BE49-F238E27FC236}">
                <a16:creationId xmlns="" xmlns:a16="http://schemas.microsoft.com/office/drawing/2014/main" id="{5793AC02-D19E-4E58-80CE-078BF4DB8A24}"/>
              </a:ext>
            </a:extLst>
          </p:cNvPr>
          <p:cNvSpPr/>
          <p:nvPr/>
        </p:nvSpPr>
        <p:spPr>
          <a:xfrm>
            <a:off x="745822" y="9568815"/>
            <a:ext cx="6491193" cy="602421"/>
          </a:xfrm>
          <a:prstGeom prst="rect">
            <a:avLst/>
          </a:prstGeom>
          <a:solidFill>
            <a:srgbClr val="DAEEF3"/>
          </a:solidFill>
          <a:ln>
            <a:solidFill>
              <a:srgbClr val="DAEEF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7" name="Image 16">
            <a:extLst>
              <a:ext uri="{FF2B5EF4-FFF2-40B4-BE49-F238E27FC236}">
                <a16:creationId xmlns="" xmlns:a16="http://schemas.microsoft.com/office/drawing/2014/main" id="{2819197A-BAE6-4D03-98E8-B955F5D6D21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7064" y="9633933"/>
            <a:ext cx="177263" cy="177263"/>
          </a:xfrm>
          <a:prstGeom prst="rect">
            <a:avLst/>
          </a:prstGeom>
        </p:spPr>
      </p:pic>
      <p:sp>
        <p:nvSpPr>
          <p:cNvPr id="18" name="ZoneTexte 17">
            <a:extLst>
              <a:ext uri="{FF2B5EF4-FFF2-40B4-BE49-F238E27FC236}">
                <a16:creationId xmlns="" xmlns:a16="http://schemas.microsoft.com/office/drawing/2014/main" id="{3B1B1481-7923-4330-B235-F6011283F80F}"/>
              </a:ext>
            </a:extLst>
          </p:cNvPr>
          <p:cNvSpPr txBox="1"/>
          <p:nvPr/>
        </p:nvSpPr>
        <p:spPr>
          <a:xfrm>
            <a:off x="766850" y="9595172"/>
            <a:ext cx="6465758" cy="600164"/>
          </a:xfrm>
          <a:prstGeom prst="rect">
            <a:avLst/>
          </a:prstGeom>
          <a:noFill/>
        </p:spPr>
        <p:txBody>
          <a:bodyPr wrap="square" rtlCol="0">
            <a:spAutoFit/>
          </a:bodyPr>
          <a:lstStyle/>
          <a:p>
            <a:pPr algn="just"/>
            <a:r>
              <a:rPr lang="fr-FR" sz="1100" dirty="0">
                <a:latin typeface="Century Gothic" panose="020B0502020202020204" pitchFamily="34" charset="0"/>
              </a:rPr>
              <a:t>      Singularité, la taxation en cas de décès : les PS sont dus mais l’assiette de taxation du PEA aux DMTG est nette de PS (</a:t>
            </a:r>
            <a:r>
              <a:rPr lang="fr-FR" sz="1100" i="1" dirty="0">
                <a:latin typeface="Century Gothic" panose="020B0502020202020204" pitchFamily="34" charset="0"/>
              </a:rPr>
              <a:t>RM Michel n° 35835, JO AN du 7 février 2000, p. 864 </a:t>
            </a:r>
            <a:r>
              <a:rPr lang="fr-FR" sz="1100" dirty="0">
                <a:latin typeface="Century Gothic" panose="020B0502020202020204" pitchFamily="34" charset="0"/>
              </a:rPr>
              <a:t>). </a:t>
            </a:r>
          </a:p>
          <a:p>
            <a:pPr algn="just"/>
            <a:r>
              <a:rPr lang="fr-FR" sz="1100" dirty="0">
                <a:latin typeface="Century Gothic" panose="020B0502020202020204" pitchFamily="34" charset="0"/>
              </a:rPr>
              <a:t>Par analogie, cette doctrine nous semble applicable aux PEA-PME/ETI.</a:t>
            </a:r>
          </a:p>
        </p:txBody>
      </p:sp>
    </p:spTree>
    <p:extLst>
      <p:ext uri="{BB962C8B-B14F-4D97-AF65-F5344CB8AC3E}">
        <p14:creationId xmlns:p14="http://schemas.microsoft.com/office/powerpoint/2010/main" val="832446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513600" y="6354812"/>
            <a:ext cx="6421517" cy="782433"/>
          </a:xfrm>
          <a:prstGeom prst="rect">
            <a:avLst/>
          </a:prstGeom>
          <a:solidFill>
            <a:srgbClr val="D7EAED"/>
          </a:solidFill>
        </p:spPr>
        <p:txBody>
          <a:bodyPr wrap="square" lIns="104306" tIns="52153" rIns="104306" bIns="52153" rtlCol="0">
            <a:spAutoFit/>
          </a:bodyPr>
          <a:lstStyle/>
          <a:p>
            <a:pPr algn="just"/>
            <a:r>
              <a:rPr lang="fr-FR" sz="1100" i="1" dirty="0">
                <a:latin typeface="Century Gothic" panose="020B0502020202020204" pitchFamily="34" charset="0"/>
              </a:rPr>
              <a:t>Il est possible de renoncer à la déduction des versements volontaires « à l’entrée », ce qui permet, à « la sortie », d’imposer uniquement les gains réalisés et non le capital (en cas de sortie en capital) ou de bénéficier du régime fiscal des rentes viagères à titre onéreux (en cas de sortie en rente). </a:t>
            </a:r>
            <a:endParaRPr lang="fr-FR" sz="1100" dirty="0">
              <a:latin typeface="Century Gothic" panose="020B0502020202020204" pitchFamily="34" charset="0"/>
            </a:endParaRPr>
          </a:p>
        </p:txBody>
      </p:sp>
      <p:sp>
        <p:nvSpPr>
          <p:cNvPr id="4" name="ZoneTexte 3"/>
          <p:cNvSpPr txBox="1"/>
          <p:nvPr/>
        </p:nvSpPr>
        <p:spPr>
          <a:xfrm>
            <a:off x="393937" y="3474492"/>
            <a:ext cx="1555569" cy="289991"/>
          </a:xfrm>
          <a:prstGeom prst="rect">
            <a:avLst/>
          </a:prstGeom>
          <a:noFill/>
        </p:spPr>
        <p:txBody>
          <a:bodyPr wrap="none" lIns="104306" tIns="52153" rIns="104306" bIns="52153" rtlCol="0">
            <a:spAutoFit/>
          </a:bodyPr>
          <a:lstStyle/>
          <a:p>
            <a:r>
              <a:rPr lang="fr-FR" sz="1200" b="1" dirty="0">
                <a:latin typeface="Century Gothic" panose="020B0502020202020204" pitchFamily="34" charset="0"/>
              </a:rPr>
              <a:t>Fiscalité à l’entrée</a:t>
            </a:r>
          </a:p>
        </p:txBody>
      </p:sp>
      <p:graphicFrame>
        <p:nvGraphicFramePr>
          <p:cNvPr id="6" name="Tableau 5"/>
          <p:cNvGraphicFramePr>
            <a:graphicFrameLocks noGrp="1"/>
          </p:cNvGraphicFramePr>
          <p:nvPr>
            <p:extLst>
              <p:ext uri="{D42A27DB-BD31-4B8C-83A1-F6EECF244321}">
                <p14:modId xmlns:p14="http://schemas.microsoft.com/office/powerpoint/2010/main" val="2190366768"/>
              </p:ext>
            </p:extLst>
          </p:nvPr>
        </p:nvGraphicFramePr>
        <p:xfrm>
          <a:off x="539741" y="3762524"/>
          <a:ext cx="6409278" cy="2346960"/>
        </p:xfrm>
        <a:graphic>
          <a:graphicData uri="http://schemas.openxmlformats.org/drawingml/2006/table">
            <a:tbl>
              <a:tblPr firstRow="1" firstCol="1" bandRow="1"/>
              <a:tblGrid>
                <a:gridCol w="1722733">
                  <a:extLst>
                    <a:ext uri="{9D8B030D-6E8A-4147-A177-3AD203B41FA5}">
                      <a16:colId xmlns="" xmlns:a16="http://schemas.microsoft.com/office/drawing/2014/main" val="20000"/>
                    </a:ext>
                  </a:extLst>
                </a:gridCol>
                <a:gridCol w="4686545">
                  <a:extLst>
                    <a:ext uri="{9D8B030D-6E8A-4147-A177-3AD203B41FA5}">
                      <a16:colId xmlns="" xmlns:a16="http://schemas.microsoft.com/office/drawing/2014/main" val="20002"/>
                    </a:ext>
                  </a:extLst>
                </a:gridCol>
              </a:tblGrid>
              <a:tr h="603159">
                <a:tc>
                  <a:txBody>
                    <a:bodyPr/>
                    <a:lstStyle/>
                    <a:p>
                      <a:pPr algn="l"/>
                      <a:r>
                        <a:rPr lang="fr-FR" sz="900" b="1" dirty="0">
                          <a:effectLst/>
                          <a:latin typeface="Century Gothic"/>
                          <a:ea typeface="Times New Roman"/>
                          <a:cs typeface="Times New Roman"/>
                        </a:rPr>
                        <a:t>Versements volontaires du titulaire </a:t>
                      </a:r>
                      <a:endParaRPr lang="fr-FR" sz="900" dirty="0">
                        <a:effectLst/>
                        <a:latin typeface="Century Gothic"/>
                        <a:ea typeface="Times New Roman"/>
                        <a:cs typeface="Times New Roman"/>
                      </a:endParaRP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just">
                        <a:spcAft>
                          <a:spcPts val="600"/>
                        </a:spcAft>
                      </a:pPr>
                      <a:r>
                        <a:rPr lang="fr-FR" sz="900" dirty="0">
                          <a:effectLst/>
                          <a:latin typeface="Century Gothic"/>
                          <a:ea typeface="Times New Roman"/>
                          <a:cs typeface="Times New Roman"/>
                        </a:rPr>
                        <a:t>Déductibles des revenus imposables du titulaire à l’IR dans la limite des plafonds suivants :</a:t>
                      </a:r>
                    </a:p>
                    <a:p>
                      <a:pPr algn="just">
                        <a:spcAft>
                          <a:spcPts val="600"/>
                        </a:spcAft>
                      </a:pPr>
                      <a:r>
                        <a:rPr lang="fr-FR" sz="900" dirty="0">
                          <a:effectLst/>
                          <a:latin typeface="Century Gothic"/>
                          <a:ea typeface="Times New Roman"/>
                          <a:cs typeface="Times New Roman"/>
                        </a:rPr>
                        <a:t>- </a:t>
                      </a:r>
                      <a:r>
                        <a:rPr lang="fr-FR" sz="900" u="sng" dirty="0">
                          <a:effectLst/>
                          <a:latin typeface="Century Gothic"/>
                          <a:ea typeface="Times New Roman"/>
                          <a:cs typeface="Times New Roman"/>
                        </a:rPr>
                        <a:t>pour les salariés et non salariés  </a:t>
                      </a:r>
                      <a:r>
                        <a:rPr lang="fr-FR" sz="900" dirty="0">
                          <a:effectLst/>
                          <a:latin typeface="Century Gothic"/>
                          <a:ea typeface="Times New Roman"/>
                          <a:cs typeface="Times New Roman"/>
                        </a:rPr>
                        <a:t>: 10% des revenus professionnels (dans la limite de 8 fois le PASS</a:t>
                      </a:r>
                      <a:r>
                        <a:rPr lang="fr-FR" sz="900" baseline="30000" dirty="0">
                          <a:effectLst/>
                          <a:latin typeface="Century Gothic"/>
                          <a:ea typeface="Times New Roman"/>
                          <a:cs typeface="Times New Roman"/>
                        </a:rPr>
                        <a:t>1</a:t>
                      </a:r>
                      <a:r>
                        <a:rPr lang="fr-FR" sz="900" dirty="0">
                          <a:effectLst/>
                          <a:latin typeface="Century Gothic"/>
                          <a:ea typeface="Times New Roman"/>
                          <a:cs typeface="Times New Roman"/>
                        </a:rPr>
                        <a:t>) – art.163 quatervicies du CGI ;</a:t>
                      </a:r>
                    </a:p>
                    <a:p>
                      <a:pPr marL="0" indent="0" algn="just">
                        <a:spcAft>
                          <a:spcPts val="600"/>
                        </a:spcAft>
                        <a:buFontTx/>
                        <a:buNone/>
                      </a:pPr>
                      <a:r>
                        <a:rPr lang="fr-FR" sz="900" dirty="0">
                          <a:effectLst/>
                          <a:latin typeface="Century Gothic"/>
                          <a:ea typeface="Times New Roman"/>
                          <a:cs typeface="Times New Roman"/>
                        </a:rPr>
                        <a:t>- </a:t>
                      </a:r>
                      <a:r>
                        <a:rPr lang="fr-FR" sz="900" u="sng" dirty="0">
                          <a:effectLst/>
                          <a:latin typeface="Century Gothic"/>
                          <a:ea typeface="Times New Roman"/>
                          <a:cs typeface="Times New Roman"/>
                        </a:rPr>
                        <a:t>pour les indépendants </a:t>
                      </a:r>
                      <a:r>
                        <a:rPr lang="fr-FR" sz="900" dirty="0">
                          <a:effectLst/>
                          <a:latin typeface="Century Gothic"/>
                          <a:ea typeface="Times New Roman"/>
                          <a:cs typeface="Times New Roman"/>
                        </a:rPr>
                        <a:t>: 10% du bénéfice imposable (dans la limite de 8 fois le PASS</a:t>
                      </a:r>
                      <a:r>
                        <a:rPr lang="fr-FR" sz="900" baseline="30000" dirty="0">
                          <a:effectLst/>
                          <a:latin typeface="Century Gothic"/>
                          <a:ea typeface="Times New Roman"/>
                          <a:cs typeface="Times New Roman"/>
                        </a:rPr>
                        <a:t>1</a:t>
                      </a:r>
                      <a:r>
                        <a:rPr lang="fr-FR" sz="900" baseline="0" dirty="0">
                          <a:effectLst/>
                          <a:latin typeface="Century Gothic"/>
                          <a:ea typeface="Times New Roman"/>
                          <a:cs typeface="Times New Roman"/>
                        </a:rPr>
                        <a:t>)</a:t>
                      </a:r>
                      <a:r>
                        <a:rPr lang="fr-FR" sz="900" baseline="30000" dirty="0">
                          <a:effectLst/>
                          <a:latin typeface="Century Gothic"/>
                          <a:ea typeface="Times New Roman"/>
                          <a:cs typeface="Times New Roman"/>
                        </a:rPr>
                        <a:t> </a:t>
                      </a:r>
                      <a:r>
                        <a:rPr lang="fr-FR" sz="900" baseline="0" dirty="0">
                          <a:effectLst/>
                          <a:latin typeface="Century Gothic"/>
                          <a:ea typeface="Times New Roman"/>
                          <a:cs typeface="Times New Roman"/>
                        </a:rPr>
                        <a:t> auquel s’ajoutent 15% du bénéfice imposable compris entre 1 et 8 fois le PASS – art. 154 bis du CGI.</a:t>
                      </a: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389602">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endParaRPr lang="fr-FR" sz="900" b="1" dirty="0">
                        <a:effectLst/>
                        <a:latin typeface="Century Gothic"/>
                        <a:ea typeface="Times New Roman"/>
                        <a:cs typeface="Times New Roman"/>
                      </a:endParaRPr>
                    </a:p>
                    <a:p>
                      <a:pPr marL="0" marR="0" lvl="0" indent="0" algn="l" defTabSz="1043056" rtl="0" eaLnBrk="1" fontAlgn="auto" latinLnBrk="0" hangingPunct="1">
                        <a:lnSpc>
                          <a:spcPct val="100000"/>
                        </a:lnSpc>
                        <a:spcBef>
                          <a:spcPts val="0"/>
                        </a:spcBef>
                        <a:spcAft>
                          <a:spcPts val="0"/>
                        </a:spcAft>
                        <a:buClrTx/>
                        <a:buSzTx/>
                        <a:buFontTx/>
                        <a:buNone/>
                        <a:tabLst/>
                        <a:defRPr/>
                      </a:pPr>
                      <a:r>
                        <a:rPr lang="fr-FR" sz="900" b="1" dirty="0">
                          <a:effectLst/>
                          <a:latin typeface="Century Gothic"/>
                          <a:ea typeface="Times New Roman"/>
                          <a:cs typeface="Times New Roman"/>
                        </a:rPr>
                        <a:t>Versements de l’employeur (participation, intéressement, abondement)</a:t>
                      </a:r>
                    </a:p>
                    <a:p>
                      <a:pPr marL="0" marR="0" lvl="0" indent="0" algn="l" defTabSz="1043056" rtl="0" eaLnBrk="1" fontAlgn="auto" latinLnBrk="0" hangingPunct="1">
                        <a:lnSpc>
                          <a:spcPct val="100000"/>
                        </a:lnSpc>
                        <a:spcBef>
                          <a:spcPts val="0"/>
                        </a:spcBef>
                        <a:spcAft>
                          <a:spcPts val="0"/>
                        </a:spcAft>
                        <a:buClrTx/>
                        <a:buSzTx/>
                        <a:buFontTx/>
                        <a:buNone/>
                        <a:tabLst/>
                        <a:defRPr/>
                      </a:pPr>
                      <a:endParaRPr lang="fr-FR" sz="900" b="1" dirty="0">
                        <a:effectLst/>
                        <a:latin typeface="Century Gothic"/>
                        <a:ea typeface="Times New Roman"/>
                        <a:cs typeface="Times New Roman"/>
                      </a:endParaRP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just">
                        <a:spcAft>
                          <a:spcPts val="600"/>
                        </a:spcAft>
                      </a:pPr>
                      <a:r>
                        <a:rPr lang="fr-FR" sz="900" b="0" dirty="0">
                          <a:solidFill>
                            <a:schemeClr val="tx1"/>
                          </a:solidFill>
                          <a:effectLst/>
                          <a:latin typeface="Century Gothic"/>
                          <a:ea typeface="Times New Roman"/>
                          <a:cs typeface="Times New Roman"/>
                        </a:rPr>
                        <a:t>Exonérés d’IR pour le salarié. </a:t>
                      </a:r>
                    </a:p>
                    <a:p>
                      <a:pPr algn="just">
                        <a:spcAft>
                          <a:spcPts val="600"/>
                        </a:spcAft>
                      </a:pPr>
                      <a:r>
                        <a:rPr lang="fr-FR" sz="900" b="0" dirty="0">
                          <a:solidFill>
                            <a:schemeClr val="tx1"/>
                          </a:solidFill>
                          <a:effectLst/>
                          <a:latin typeface="Century Gothic"/>
                          <a:ea typeface="Times New Roman"/>
                          <a:cs typeface="Times New Roman"/>
                        </a:rPr>
                        <a:t>Mais assujettis à la CSG et la CRDS au taux global de 9,7%.</a:t>
                      </a: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776930645"/>
                  </a:ext>
                </a:extLst>
              </a:tr>
              <a:tr h="474391">
                <a:tc>
                  <a:txBody>
                    <a:bodyPr/>
                    <a:lstStyle/>
                    <a:p>
                      <a:pPr algn="l"/>
                      <a:r>
                        <a:rPr lang="fr-FR" sz="900" b="1" dirty="0">
                          <a:effectLst/>
                          <a:latin typeface="Century Gothic"/>
                          <a:ea typeface="Times New Roman"/>
                          <a:cs typeface="Times New Roman"/>
                        </a:rPr>
                        <a:t>Versements obligatoires (employeur + salarié)</a:t>
                      </a:r>
                      <a:endParaRPr lang="fr-FR" sz="900" dirty="0">
                        <a:effectLst/>
                        <a:latin typeface="Century Gothic"/>
                        <a:ea typeface="Times New Roman"/>
                        <a:cs typeface="Times New Roman"/>
                      </a:endParaRP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just">
                        <a:spcAft>
                          <a:spcPts val="600"/>
                        </a:spcAft>
                      </a:pPr>
                      <a:r>
                        <a:rPr lang="fr-FR" sz="900" b="0" dirty="0">
                          <a:solidFill>
                            <a:schemeClr val="tx1"/>
                          </a:solidFill>
                          <a:effectLst/>
                          <a:latin typeface="Century Gothic"/>
                          <a:ea typeface="Times New Roman"/>
                          <a:cs typeface="Times New Roman"/>
                        </a:rPr>
                        <a:t>Déductibles des revenus imposables du titulaire à l’IR dans la limite de 8% de sa rémunération annuelle brute retenue à hauteur de 8 fois le PASS. L’excédent versé par l’employeur est imposable pour le titulaire en complément de salaire ; l’excédent versé par le salarié n’est pas déductible – art. 83, 2° du CGI.</a:t>
                      </a: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bl>
          </a:graphicData>
        </a:graphic>
      </p:graphicFrame>
      <p:sp>
        <p:nvSpPr>
          <p:cNvPr id="8" name="Titre 1"/>
          <p:cNvSpPr txBox="1">
            <a:spLocks/>
          </p:cNvSpPr>
          <p:nvPr/>
        </p:nvSpPr>
        <p:spPr>
          <a:xfrm>
            <a:off x="49200" y="378348"/>
            <a:ext cx="7383471" cy="1323872"/>
          </a:xfrm>
          <a:prstGeom prst="rect">
            <a:avLst/>
          </a:prstGeom>
        </p:spPr>
        <p:txBody>
          <a:bodyPr vert="horz" lIns="118983" tIns="59492" rIns="118983" bIns="59492" rtlCol="0" anchor="ctr">
            <a:noAutofit/>
          </a:bodyPr>
          <a:lstStyle>
            <a:lvl1pPr algn="ctr" defTabSz="1028700" rtl="0" eaLnBrk="1" latinLnBrk="0" hangingPunct="1">
              <a:spcBef>
                <a:spcPct val="0"/>
              </a:spcBef>
              <a:buNone/>
              <a:defRPr sz="5000" kern="1200">
                <a:solidFill>
                  <a:schemeClr val="tx1"/>
                </a:solidFill>
                <a:latin typeface="+mj-lt"/>
                <a:ea typeface="+mj-ea"/>
                <a:cs typeface="+mj-cs"/>
              </a:defRPr>
            </a:lvl1pPr>
          </a:lstStyle>
          <a:p>
            <a:pPr marL="126009" algn="l">
              <a:tabLst>
                <a:tab pos="618789" algn="l"/>
              </a:tabLst>
            </a:pPr>
            <a:r>
              <a:rPr lang="fr-FR" sz="1500" b="1" dirty="0">
                <a:latin typeface="Century Gothic" panose="020B0502020202020204" pitchFamily="34" charset="0"/>
              </a:rPr>
              <a:t/>
            </a:r>
            <a:br>
              <a:rPr lang="fr-FR" sz="1500" b="1" dirty="0">
                <a:latin typeface="Century Gothic" panose="020B0502020202020204" pitchFamily="34" charset="0"/>
              </a:rPr>
            </a:br>
            <a:r>
              <a:rPr lang="fr-FR" sz="1500" b="1" dirty="0">
                <a:latin typeface="Century Gothic" panose="020B0502020202020204" pitchFamily="34" charset="0"/>
              </a:rPr>
              <a:t/>
            </a:r>
            <a:br>
              <a:rPr lang="fr-FR" sz="1500" b="1" dirty="0">
                <a:latin typeface="Century Gothic" panose="020B0502020202020204" pitchFamily="34" charset="0"/>
              </a:rPr>
            </a:br>
            <a:r>
              <a:rPr lang="fr-FR" sz="2300" b="1" dirty="0">
                <a:solidFill>
                  <a:srgbClr val="3E8994"/>
                </a:solidFill>
                <a:latin typeface="Century Gothic" panose="020B0502020202020204" pitchFamily="34" charset="0"/>
                <a:cs typeface="Arial" pitchFamily="34" charset="0"/>
              </a:rPr>
              <a:t>▐</a:t>
            </a:r>
            <a:r>
              <a:rPr lang="fr-FR" sz="2300" b="1" dirty="0">
                <a:latin typeface="Century Gothic" panose="020B0502020202020204" pitchFamily="34" charset="0"/>
                <a:cs typeface="Arial" pitchFamily="34" charset="0"/>
              </a:rPr>
              <a:t>	</a:t>
            </a:r>
            <a:r>
              <a:rPr lang="fr-FR" sz="1900" u="sng" dirty="0">
                <a:solidFill>
                  <a:schemeClr val="tx1">
                    <a:lumMod val="50000"/>
                    <a:lumOff val="50000"/>
                  </a:schemeClr>
                </a:solidFill>
                <a:latin typeface="Century Gothic" panose="020B0502020202020204" pitchFamily="34" charset="0"/>
                <a:cs typeface="Arial" pitchFamily="34" charset="0"/>
              </a:rPr>
              <a:t>Focus sur les nouveaux Produits d’Epargne Retraite </a:t>
            </a:r>
            <a:r>
              <a:rPr lang="fr-FR" sz="1600" u="sng" dirty="0">
                <a:solidFill>
                  <a:schemeClr val="tx1">
                    <a:lumMod val="50000"/>
                    <a:lumOff val="50000"/>
                  </a:schemeClr>
                </a:solidFill>
                <a:latin typeface="Century Gothic" panose="020B0502020202020204" pitchFamily="34" charset="0"/>
                <a:cs typeface="Arial" pitchFamily="34" charset="0"/>
              </a:rPr>
              <a:t>1/2</a:t>
            </a:r>
          </a:p>
        </p:txBody>
      </p:sp>
      <p:sp>
        <p:nvSpPr>
          <p:cNvPr id="12" name="Rectangle 11">
            <a:extLst>
              <a:ext uri="{FF2B5EF4-FFF2-40B4-BE49-F238E27FC236}">
                <a16:creationId xmlns="" xmlns:a16="http://schemas.microsoft.com/office/drawing/2014/main" id="{15F10BEB-7AEB-4FC2-A91E-3996F7DCC630}"/>
              </a:ext>
            </a:extLst>
          </p:cNvPr>
          <p:cNvSpPr/>
          <p:nvPr/>
        </p:nvSpPr>
        <p:spPr>
          <a:xfrm>
            <a:off x="393937" y="1485269"/>
            <a:ext cx="6526753" cy="1982762"/>
          </a:xfrm>
          <a:prstGeom prst="rect">
            <a:avLst/>
          </a:prstGeom>
        </p:spPr>
        <p:txBody>
          <a:bodyPr wrap="square" lIns="104306" tIns="52153" rIns="104306" bIns="52153">
            <a:spAutoFit/>
          </a:bodyPr>
          <a:lstStyle/>
          <a:p>
            <a:pPr algn="just"/>
            <a:r>
              <a:rPr lang="fr-FR" sz="1100" dirty="0">
                <a:latin typeface="Century Gothic" panose="020B0502020202020204" pitchFamily="34" charset="0"/>
              </a:rPr>
              <a:t>Trois nouveaux produits d’épargne retraite (PER) sont disponibles depuis le 1</a:t>
            </a:r>
            <a:r>
              <a:rPr lang="fr-FR" sz="1100" baseline="30000" dirty="0">
                <a:latin typeface="Century Gothic" panose="020B0502020202020204" pitchFamily="34" charset="0"/>
              </a:rPr>
              <a:t>er</a:t>
            </a:r>
            <a:r>
              <a:rPr lang="fr-FR" sz="1100" dirty="0">
                <a:latin typeface="Century Gothic" panose="020B0502020202020204" pitchFamily="34" charset="0"/>
              </a:rPr>
              <a:t> octobre 2019 :</a:t>
            </a:r>
          </a:p>
          <a:p>
            <a:pPr algn="just"/>
            <a:endParaRPr lang="fr-FR" sz="600" dirty="0">
              <a:latin typeface="Century Gothic" panose="020B0502020202020204" pitchFamily="34" charset="0"/>
            </a:endParaRPr>
          </a:p>
          <a:p>
            <a:pPr marL="171450" indent="-171450" algn="just">
              <a:buFont typeface="Arial" panose="020B0604020202020204" pitchFamily="34" charset="0"/>
              <a:buChar char="•"/>
            </a:pPr>
            <a:r>
              <a:rPr lang="fr-FR" sz="1100" dirty="0">
                <a:latin typeface="Century Gothic" panose="020B0502020202020204" pitchFamily="34" charset="0"/>
              </a:rPr>
              <a:t>le </a:t>
            </a:r>
            <a:r>
              <a:rPr lang="fr-FR" sz="1100" b="1" dirty="0">
                <a:latin typeface="Century Gothic" panose="020B0502020202020204" pitchFamily="34" charset="0"/>
              </a:rPr>
              <a:t>PER individuel </a:t>
            </a:r>
            <a:r>
              <a:rPr lang="fr-FR" sz="1100" dirty="0">
                <a:latin typeface="Century Gothic" panose="020B0502020202020204" pitchFamily="34" charset="0"/>
              </a:rPr>
              <a:t>: ouvert à tous les contribuables, salariés et non salariés (type PERP) et aux indépendants (type Madelin) ; </a:t>
            </a:r>
          </a:p>
          <a:p>
            <a:pPr marL="171450" indent="-171450" algn="just">
              <a:buFont typeface="Arial" panose="020B0604020202020204" pitchFamily="34" charset="0"/>
              <a:buChar char="•"/>
            </a:pPr>
            <a:r>
              <a:rPr lang="fr-FR" sz="1100" dirty="0">
                <a:latin typeface="Century Gothic" panose="020B0502020202020204" pitchFamily="34" charset="0"/>
              </a:rPr>
              <a:t>le </a:t>
            </a:r>
            <a:r>
              <a:rPr lang="fr-FR" sz="1100" b="1" dirty="0">
                <a:latin typeface="Century Gothic" panose="020B0502020202020204" pitchFamily="34" charset="0"/>
              </a:rPr>
              <a:t>PER collectif </a:t>
            </a:r>
            <a:r>
              <a:rPr lang="fr-FR" sz="1100" dirty="0">
                <a:latin typeface="Century Gothic" panose="020B0502020202020204" pitchFamily="34" charset="0"/>
              </a:rPr>
              <a:t>(type PERCO) ;</a:t>
            </a:r>
          </a:p>
          <a:p>
            <a:pPr marL="171450" indent="-171450" algn="just">
              <a:buFont typeface="Arial" panose="020B0604020202020204" pitchFamily="34" charset="0"/>
              <a:buChar char="•"/>
            </a:pPr>
            <a:r>
              <a:rPr lang="fr-FR" sz="1100" dirty="0">
                <a:latin typeface="Century Gothic" panose="020B0502020202020204" pitchFamily="34" charset="0"/>
              </a:rPr>
              <a:t>le </a:t>
            </a:r>
            <a:r>
              <a:rPr lang="fr-FR" sz="1100" b="1" dirty="0">
                <a:latin typeface="Century Gothic" panose="020B0502020202020204" pitchFamily="34" charset="0"/>
              </a:rPr>
              <a:t>PER collectif obligatoire </a:t>
            </a:r>
            <a:r>
              <a:rPr lang="fr-FR" sz="1100" dirty="0">
                <a:latin typeface="Century Gothic" panose="020B0502020202020204" pitchFamily="34" charset="0"/>
              </a:rPr>
              <a:t>(type article 83).</a:t>
            </a:r>
          </a:p>
          <a:p>
            <a:pPr marL="171450" indent="-171450" algn="just">
              <a:buFontTx/>
              <a:buChar char="-"/>
            </a:pPr>
            <a:endParaRPr lang="fr-FR" sz="600" dirty="0">
              <a:latin typeface="Century Gothic" panose="020B0502020202020204" pitchFamily="34" charset="0"/>
            </a:endParaRPr>
          </a:p>
          <a:p>
            <a:pPr algn="just"/>
            <a:r>
              <a:rPr lang="fr-FR" sz="1100" dirty="0">
                <a:latin typeface="Century Gothic" panose="020B0502020202020204" pitchFamily="34" charset="0"/>
              </a:rPr>
              <a:t>Ces PER peuvent être alimentés par des versements individuels du titulaire, des versements de l’employeur (participation, intéressement, abondement) et par des versements obligatoires de l’employeur et du salarié. Il sera également possible de transférer les anciens véhicules d’investissement sur le nouveau PER. La fiscalité différera en fonction du type de versement réalisé à l’entrée.</a:t>
            </a:r>
          </a:p>
        </p:txBody>
      </p:sp>
      <p:sp>
        <p:nvSpPr>
          <p:cNvPr id="17" name="Rectangle 16">
            <a:extLst>
              <a:ext uri="{FF2B5EF4-FFF2-40B4-BE49-F238E27FC236}">
                <a16:creationId xmlns="" xmlns:a16="http://schemas.microsoft.com/office/drawing/2014/main" id="{7937FE3A-D0C6-4EA9-95CD-5B3015E92657}"/>
              </a:ext>
            </a:extLst>
          </p:cNvPr>
          <p:cNvSpPr/>
          <p:nvPr/>
        </p:nvSpPr>
        <p:spPr>
          <a:xfrm>
            <a:off x="414684" y="6138788"/>
            <a:ext cx="6542380" cy="230832"/>
          </a:xfrm>
          <a:prstGeom prst="rect">
            <a:avLst/>
          </a:prstGeom>
        </p:spPr>
        <p:txBody>
          <a:bodyPr wrap="square">
            <a:spAutoFit/>
          </a:bodyPr>
          <a:lstStyle/>
          <a:p>
            <a:pPr algn="just"/>
            <a:r>
              <a:rPr lang="fr-FR" sz="900" baseline="30000" dirty="0">
                <a:latin typeface="Century Gothic" panose="020B0502020202020204" pitchFamily="34" charset="0"/>
              </a:rPr>
              <a:t>1</a:t>
            </a:r>
            <a:r>
              <a:rPr lang="fr-FR" sz="900" dirty="0">
                <a:latin typeface="Century Gothic" panose="020B0502020202020204" pitchFamily="34" charset="0"/>
              </a:rPr>
              <a:t> PASS (Plafond de la Sécurité sociale) : Cf. Annexe 3 </a:t>
            </a:r>
            <a:endParaRPr lang="fr-FR" sz="900" baseline="30000" dirty="0">
              <a:latin typeface="Century Gothic" panose="020B0502020202020204" pitchFamily="34" charset="0"/>
            </a:endParaRPr>
          </a:p>
        </p:txBody>
      </p:sp>
      <p:sp>
        <p:nvSpPr>
          <p:cNvPr id="18" name="ZoneTexte 17">
            <a:extLst>
              <a:ext uri="{FF2B5EF4-FFF2-40B4-BE49-F238E27FC236}">
                <a16:creationId xmlns="" xmlns:a16="http://schemas.microsoft.com/office/drawing/2014/main" id="{BFEAD6DD-7031-4B08-A8A0-F57DE5CDDA91}"/>
              </a:ext>
            </a:extLst>
          </p:cNvPr>
          <p:cNvSpPr txBox="1"/>
          <p:nvPr/>
        </p:nvSpPr>
        <p:spPr>
          <a:xfrm>
            <a:off x="393937" y="7146900"/>
            <a:ext cx="3163381" cy="289991"/>
          </a:xfrm>
          <a:prstGeom prst="rect">
            <a:avLst/>
          </a:prstGeom>
          <a:noFill/>
        </p:spPr>
        <p:txBody>
          <a:bodyPr wrap="none" lIns="104306" tIns="52153" rIns="104306" bIns="52153" rtlCol="0">
            <a:spAutoFit/>
          </a:bodyPr>
          <a:lstStyle/>
          <a:p>
            <a:r>
              <a:rPr lang="fr-FR" sz="1200" b="1" dirty="0">
                <a:latin typeface="Century Gothic" panose="020B0502020202020204" pitchFamily="34" charset="0"/>
              </a:rPr>
              <a:t>Fiscalité en cas de déblocage anticipé </a:t>
            </a:r>
          </a:p>
        </p:txBody>
      </p:sp>
      <p:graphicFrame>
        <p:nvGraphicFramePr>
          <p:cNvPr id="10" name="Tableau 9">
            <a:extLst>
              <a:ext uri="{FF2B5EF4-FFF2-40B4-BE49-F238E27FC236}">
                <a16:creationId xmlns="" xmlns:a16="http://schemas.microsoft.com/office/drawing/2014/main" id="{874BEE80-55B8-4D42-B028-963A533F3CD5}"/>
              </a:ext>
            </a:extLst>
          </p:cNvPr>
          <p:cNvGraphicFramePr>
            <a:graphicFrameLocks noGrp="1"/>
          </p:cNvGraphicFramePr>
          <p:nvPr>
            <p:extLst>
              <p:ext uri="{D42A27DB-BD31-4B8C-83A1-F6EECF244321}">
                <p14:modId xmlns:p14="http://schemas.microsoft.com/office/powerpoint/2010/main" val="2771373982"/>
              </p:ext>
            </p:extLst>
          </p:nvPr>
        </p:nvGraphicFramePr>
        <p:xfrm>
          <a:off x="543526" y="7433513"/>
          <a:ext cx="6405493" cy="2450977"/>
        </p:xfrm>
        <a:graphic>
          <a:graphicData uri="http://schemas.openxmlformats.org/drawingml/2006/table">
            <a:tbl>
              <a:tblPr firstRow="1" firstCol="1" bandRow="1"/>
              <a:tblGrid>
                <a:gridCol w="1756100">
                  <a:extLst>
                    <a:ext uri="{9D8B030D-6E8A-4147-A177-3AD203B41FA5}">
                      <a16:colId xmlns="" xmlns:a16="http://schemas.microsoft.com/office/drawing/2014/main" val="4106823858"/>
                    </a:ext>
                  </a:extLst>
                </a:gridCol>
                <a:gridCol w="1533068">
                  <a:extLst>
                    <a:ext uri="{9D8B030D-6E8A-4147-A177-3AD203B41FA5}">
                      <a16:colId xmlns="" xmlns:a16="http://schemas.microsoft.com/office/drawing/2014/main" val="3890743807"/>
                    </a:ext>
                  </a:extLst>
                </a:gridCol>
                <a:gridCol w="3116325">
                  <a:extLst>
                    <a:ext uri="{9D8B030D-6E8A-4147-A177-3AD203B41FA5}">
                      <a16:colId xmlns="" xmlns:a16="http://schemas.microsoft.com/office/drawing/2014/main" val="3564535902"/>
                    </a:ext>
                  </a:extLst>
                </a:gridCol>
              </a:tblGrid>
              <a:tr h="393578">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endParaRPr lang="fr-FR" sz="900" dirty="0">
                        <a:effectLst/>
                        <a:latin typeface="Century Gothic"/>
                        <a:ea typeface="Times New Roman"/>
                        <a:cs typeface="Times New Roman"/>
                      </a:endParaRP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r>
                        <a:rPr lang="fr-FR" sz="900" b="1" dirty="0">
                          <a:solidFill>
                            <a:schemeClr val="bg1"/>
                          </a:solidFill>
                          <a:effectLst/>
                          <a:latin typeface="Century Gothic"/>
                          <a:ea typeface="Times New Roman"/>
                          <a:cs typeface="Times New Roman"/>
                        </a:rPr>
                        <a:t>Cas d’accidents de la vie</a:t>
                      </a:r>
                      <a:r>
                        <a:rPr lang="fr-FR" sz="900" b="1" baseline="30000" dirty="0">
                          <a:solidFill>
                            <a:schemeClr val="bg1"/>
                          </a:solidFill>
                          <a:effectLst/>
                          <a:latin typeface="Century Gothic"/>
                          <a:ea typeface="Times New Roman"/>
                          <a:cs typeface="Times New Roman"/>
                        </a:rPr>
                        <a:t>1</a:t>
                      </a:r>
                      <a:r>
                        <a:rPr lang="fr-FR" sz="900" b="1" dirty="0">
                          <a:solidFill>
                            <a:schemeClr val="bg1"/>
                          </a:solidFill>
                          <a:effectLst/>
                          <a:latin typeface="Century Gothic"/>
                          <a:ea typeface="Times New Roman"/>
                          <a:cs typeface="Times New Roman"/>
                        </a:rPr>
                        <a:t> </a:t>
                      </a: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E8994"/>
                    </a:solidFill>
                  </a:tcPr>
                </a:tc>
                <a:tc>
                  <a:txBody>
                    <a:bodyPr/>
                    <a:lstStyle/>
                    <a:p>
                      <a:pPr algn="ctr">
                        <a:spcAft>
                          <a:spcPts val="600"/>
                        </a:spcAft>
                      </a:pPr>
                      <a:r>
                        <a:rPr lang="fr-FR" sz="900" b="1" dirty="0">
                          <a:solidFill>
                            <a:schemeClr val="bg1"/>
                          </a:solidFill>
                          <a:effectLst/>
                          <a:latin typeface="Century Gothic"/>
                          <a:ea typeface="Times New Roman"/>
                          <a:cs typeface="Times New Roman"/>
                        </a:rPr>
                        <a:t>Cas d’achat résidence principale</a:t>
                      </a: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E8994"/>
                    </a:solidFill>
                  </a:tcPr>
                </a:tc>
                <a:extLst>
                  <a:ext uri="{0D108BD9-81ED-4DB2-BD59-A6C34878D82A}">
                    <a16:rowId xmlns="" xmlns:a16="http://schemas.microsoft.com/office/drawing/2014/main" val="2966548714"/>
                  </a:ext>
                </a:extLst>
              </a:tr>
              <a:tr h="484579">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fr-FR" sz="900" b="1" dirty="0">
                          <a:effectLst/>
                          <a:latin typeface="Century Gothic"/>
                          <a:ea typeface="Times New Roman"/>
                          <a:cs typeface="Times New Roman"/>
                        </a:rPr>
                        <a:t>Versements volontaires du titulaire </a:t>
                      </a:r>
                      <a:endParaRPr lang="fr-FR" sz="900" dirty="0">
                        <a:effectLst/>
                        <a:latin typeface="Century Gothic"/>
                        <a:ea typeface="Times New Roman"/>
                        <a:cs typeface="Times New Roman"/>
                      </a:endParaRP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rowSpan="3">
                  <a:txBody>
                    <a:bodyPr/>
                    <a:lstStyle/>
                    <a:p>
                      <a:pPr marL="0" indent="0" algn="l">
                        <a:buFontTx/>
                        <a:buNone/>
                      </a:pPr>
                      <a:r>
                        <a:rPr lang="fr-FR" sz="900" dirty="0">
                          <a:effectLst/>
                          <a:latin typeface="Century Gothic"/>
                          <a:ea typeface="Times New Roman"/>
                          <a:cs typeface="Times New Roman"/>
                        </a:rPr>
                        <a:t>- </a:t>
                      </a:r>
                      <a:r>
                        <a:rPr lang="fr-FR" sz="900" b="1" dirty="0">
                          <a:effectLst/>
                          <a:latin typeface="Century Gothic"/>
                          <a:ea typeface="Times New Roman"/>
                          <a:cs typeface="Times New Roman"/>
                        </a:rPr>
                        <a:t>Capital</a:t>
                      </a:r>
                      <a:r>
                        <a:rPr lang="fr-FR" sz="900" dirty="0">
                          <a:effectLst/>
                          <a:latin typeface="Century Gothic"/>
                          <a:ea typeface="Times New Roman"/>
                          <a:cs typeface="Times New Roman"/>
                        </a:rPr>
                        <a:t> : exonéré d’IR (art. 81,4° bis a du CGI) et de CSG/CRDS.</a:t>
                      </a:r>
                    </a:p>
                    <a:p>
                      <a:pPr marL="0" indent="0" algn="l">
                        <a:buFontTx/>
                        <a:buNone/>
                      </a:pPr>
                      <a:endParaRPr lang="fr-FR" sz="900" dirty="0">
                        <a:effectLst/>
                        <a:latin typeface="Century Gothic"/>
                        <a:ea typeface="Times New Roman"/>
                        <a:cs typeface="Times New Roman"/>
                      </a:endParaRPr>
                    </a:p>
                    <a:p>
                      <a:pPr marL="0" indent="0" algn="l">
                        <a:buFontTx/>
                        <a:buNone/>
                      </a:pPr>
                      <a:r>
                        <a:rPr lang="fr-FR" sz="900" dirty="0">
                          <a:effectLst/>
                          <a:latin typeface="Century Gothic"/>
                          <a:ea typeface="Times New Roman"/>
                          <a:cs typeface="Times New Roman"/>
                        </a:rPr>
                        <a:t>- </a:t>
                      </a:r>
                      <a:r>
                        <a:rPr lang="fr-FR" sz="900" b="1" dirty="0">
                          <a:effectLst/>
                          <a:latin typeface="Century Gothic"/>
                          <a:ea typeface="Times New Roman"/>
                          <a:cs typeface="Times New Roman"/>
                        </a:rPr>
                        <a:t>Plus-value</a:t>
                      </a:r>
                      <a:r>
                        <a:rPr lang="fr-FR" sz="900" dirty="0">
                          <a:effectLst/>
                          <a:latin typeface="Century Gothic"/>
                          <a:ea typeface="Times New Roman"/>
                          <a:cs typeface="Times New Roman"/>
                        </a:rPr>
                        <a:t> : exonérée d’IR mais assujettie aux prélèvements sociaux au taux global de 17,2%                                 </a:t>
                      </a: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just">
                        <a:spcAft>
                          <a:spcPts val="600"/>
                        </a:spcAft>
                        <a:buFontTx/>
                        <a:buNone/>
                      </a:pPr>
                      <a:r>
                        <a:rPr lang="fr-FR" sz="900" b="0" dirty="0">
                          <a:solidFill>
                            <a:schemeClr val="tx1"/>
                          </a:solidFill>
                          <a:effectLst/>
                          <a:latin typeface="Century Gothic"/>
                          <a:ea typeface="Times New Roman"/>
                          <a:cs typeface="Times New Roman"/>
                        </a:rPr>
                        <a:t>Cf. page 12 Fiscalité à la sortie / Sortie en capital : option 1 ou 2 selon les cas)</a:t>
                      </a: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762537392"/>
                  </a:ext>
                </a:extLst>
              </a:tr>
              <a:tr h="1116875">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endParaRPr lang="fr-FR" sz="900" b="1" dirty="0">
                        <a:effectLst/>
                        <a:latin typeface="Century Gothic"/>
                        <a:ea typeface="Times New Roman"/>
                        <a:cs typeface="Times New Roman"/>
                      </a:endParaRPr>
                    </a:p>
                    <a:p>
                      <a:pPr marL="0" marR="0" lvl="0" indent="0" algn="l" defTabSz="1043056" rtl="0" eaLnBrk="1" fontAlgn="auto" latinLnBrk="0" hangingPunct="1">
                        <a:lnSpc>
                          <a:spcPct val="100000"/>
                        </a:lnSpc>
                        <a:spcBef>
                          <a:spcPts val="0"/>
                        </a:spcBef>
                        <a:spcAft>
                          <a:spcPts val="0"/>
                        </a:spcAft>
                        <a:buClrTx/>
                        <a:buSzTx/>
                        <a:buFontTx/>
                        <a:buNone/>
                        <a:tabLst/>
                        <a:defRPr/>
                      </a:pPr>
                      <a:r>
                        <a:rPr lang="fr-FR" sz="900" b="1" dirty="0">
                          <a:effectLst/>
                          <a:latin typeface="Century Gothic"/>
                          <a:ea typeface="Times New Roman"/>
                          <a:cs typeface="Times New Roman"/>
                        </a:rPr>
                        <a:t>Versements de l’employeur (participation, intéressement, abondement)</a:t>
                      </a:r>
                    </a:p>
                    <a:p>
                      <a:pPr marL="0" marR="0" lvl="0" indent="0" algn="l" defTabSz="1043056" rtl="0" eaLnBrk="1" fontAlgn="auto" latinLnBrk="0" hangingPunct="1">
                        <a:lnSpc>
                          <a:spcPct val="100000"/>
                        </a:lnSpc>
                        <a:spcBef>
                          <a:spcPts val="0"/>
                        </a:spcBef>
                        <a:spcAft>
                          <a:spcPts val="0"/>
                        </a:spcAft>
                        <a:buClrTx/>
                        <a:buSzTx/>
                        <a:buFontTx/>
                        <a:buNone/>
                        <a:tabLst/>
                        <a:defRPr/>
                      </a:pPr>
                      <a:endParaRPr lang="fr-FR" sz="900" dirty="0">
                        <a:effectLst/>
                        <a:latin typeface="Century Gothic"/>
                        <a:ea typeface="Times New Roman"/>
                        <a:cs typeface="Times New Roman"/>
                      </a:endParaRP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vMerge="1">
                  <a:txBody>
                    <a:bodyPr/>
                    <a:lstStyle/>
                    <a:p>
                      <a:pPr algn="ctr"/>
                      <a:endParaRPr lang="fr-FR" sz="900" dirty="0">
                        <a:effectLst/>
                        <a:latin typeface="Century Gothic"/>
                        <a:ea typeface="Times New Roman"/>
                        <a:cs typeface="Times New Roman"/>
                      </a:endParaRP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600"/>
                        </a:spcAft>
                      </a:pPr>
                      <a:r>
                        <a:rPr lang="fr-FR" sz="900" b="0" dirty="0">
                          <a:solidFill>
                            <a:schemeClr val="tx1"/>
                          </a:solidFill>
                          <a:effectLst/>
                          <a:latin typeface="Century Gothic"/>
                          <a:ea typeface="Times New Roman"/>
                          <a:cs typeface="Times New Roman"/>
                        </a:rPr>
                        <a:t>Cf. page 12 Fiscalité à la sortie / Sortie en capital </a:t>
                      </a:r>
                      <a:endParaRPr lang="fr-FR" sz="900" b="1" dirty="0">
                        <a:solidFill>
                          <a:srgbClr val="3E8994"/>
                        </a:solidFill>
                        <a:effectLst/>
                        <a:latin typeface="Century Gothic"/>
                        <a:ea typeface="Times New Roman"/>
                        <a:cs typeface="Times New Roman"/>
                      </a:endParaRP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835591277"/>
                  </a:ext>
                </a:extLst>
              </a:tr>
              <a:tr h="455945">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fr-FR" sz="900" b="1" dirty="0">
                          <a:effectLst/>
                          <a:latin typeface="Century Gothic"/>
                          <a:ea typeface="Times New Roman"/>
                          <a:cs typeface="Times New Roman"/>
                        </a:rPr>
                        <a:t>Versements obligatoires (employeur + salarié)</a:t>
                      </a: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vMerge="1">
                  <a:txBody>
                    <a:bodyPr/>
                    <a:lstStyle/>
                    <a:p>
                      <a:pPr algn="ctr"/>
                      <a:endParaRPr lang="fr-FR" sz="900" dirty="0">
                        <a:effectLst/>
                        <a:latin typeface="Century Gothic"/>
                        <a:ea typeface="Times New Roman"/>
                        <a:cs typeface="Times New Roman"/>
                      </a:endParaRP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600"/>
                        </a:spcAft>
                      </a:pPr>
                      <a:r>
                        <a:rPr lang="fr-FR" sz="900" b="1" dirty="0">
                          <a:solidFill>
                            <a:schemeClr val="tx1"/>
                          </a:solidFill>
                          <a:effectLst/>
                          <a:latin typeface="Century Gothic"/>
                          <a:ea typeface="Times New Roman"/>
                          <a:cs typeface="Times New Roman"/>
                        </a:rPr>
                        <a:t>Non applicable</a:t>
                      </a: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 xmlns:a16="http://schemas.microsoft.com/office/drawing/2014/main" val="900812667"/>
                  </a:ext>
                </a:extLst>
              </a:tr>
            </a:tbl>
          </a:graphicData>
        </a:graphic>
      </p:graphicFrame>
      <p:sp>
        <p:nvSpPr>
          <p:cNvPr id="11" name="Rectangle 10">
            <a:extLst>
              <a:ext uri="{FF2B5EF4-FFF2-40B4-BE49-F238E27FC236}">
                <a16:creationId xmlns="" xmlns:a16="http://schemas.microsoft.com/office/drawing/2014/main" id="{D5499D65-F788-4787-BDAD-10BE78951E1F}"/>
              </a:ext>
            </a:extLst>
          </p:cNvPr>
          <p:cNvSpPr/>
          <p:nvPr/>
        </p:nvSpPr>
        <p:spPr>
          <a:xfrm>
            <a:off x="453169" y="9883204"/>
            <a:ext cx="6542380" cy="369332"/>
          </a:xfrm>
          <a:prstGeom prst="rect">
            <a:avLst/>
          </a:prstGeom>
        </p:spPr>
        <p:txBody>
          <a:bodyPr wrap="square">
            <a:spAutoFit/>
          </a:bodyPr>
          <a:lstStyle/>
          <a:p>
            <a:pPr algn="just"/>
            <a:r>
              <a:rPr lang="fr-FR" sz="900" baseline="30000" dirty="0">
                <a:latin typeface="Century Gothic" panose="020B0502020202020204" pitchFamily="34" charset="0"/>
              </a:rPr>
              <a:t>1</a:t>
            </a:r>
            <a:r>
              <a:rPr lang="fr-FR" sz="900" dirty="0">
                <a:latin typeface="Century Gothic" panose="020B0502020202020204" pitchFamily="34" charset="0"/>
              </a:rPr>
              <a:t> décès du titulaire ou du conjoint/partenaire pacsé, invalidité, surendettement, suspension </a:t>
            </a:r>
          </a:p>
          <a:p>
            <a:pPr algn="just"/>
            <a:r>
              <a:rPr lang="fr-FR" sz="900" dirty="0">
                <a:latin typeface="Century Gothic" panose="020B0502020202020204" pitchFamily="34" charset="0"/>
              </a:rPr>
              <a:t>d’activité par liquidation judiciaire, expiration des droits au chômage, acquisition de la résidence principale.  </a:t>
            </a:r>
            <a:endParaRPr lang="fr-FR" sz="900" baseline="30000" dirty="0">
              <a:latin typeface="Century Gothic" panose="020B0502020202020204" pitchFamily="34" charset="0"/>
            </a:endParaRPr>
          </a:p>
        </p:txBody>
      </p:sp>
      <p:sp>
        <p:nvSpPr>
          <p:cNvPr id="13" name="Rectangle 12">
            <a:extLst>
              <a:ext uri="{FF2B5EF4-FFF2-40B4-BE49-F238E27FC236}">
                <a16:creationId xmlns="" xmlns:a16="http://schemas.microsoft.com/office/drawing/2014/main" id="{6E604DA7-FE93-4846-9217-2762DEDB7C2F}"/>
              </a:ext>
            </a:extLst>
          </p:cNvPr>
          <p:cNvSpPr/>
          <p:nvPr/>
        </p:nvSpPr>
        <p:spPr>
          <a:xfrm>
            <a:off x="6131491" y="6092245"/>
            <a:ext cx="2030175" cy="244234"/>
          </a:xfrm>
          <a:prstGeom prst="rect">
            <a:avLst/>
          </a:prstGeom>
        </p:spPr>
        <p:txBody>
          <a:bodyPr wrap="square">
            <a:spAutoFit/>
          </a:bodyPr>
          <a:lstStyle/>
          <a:p>
            <a:pPr algn="just">
              <a:lnSpc>
                <a:spcPct val="107000"/>
              </a:lnSpc>
              <a:spcAft>
                <a:spcPts val="0"/>
              </a:spcAft>
            </a:pPr>
            <a:r>
              <a:rPr lang="fr-FR" sz="1000" i="1" dirty="0">
                <a:latin typeface="Century Gothic" panose="020B0502020202020204" pitchFamily="34" charset="0"/>
                <a:ea typeface="Calibri" panose="020F0502020204030204" pitchFamily="34" charset="0"/>
                <a:cs typeface="Times New Roman" panose="02020603050405020304" pitchFamily="18" charset="0"/>
              </a:rPr>
              <a:t>Witam MFO</a:t>
            </a:r>
            <a:endParaRPr lang="fr-FR" sz="1000" dirty="0">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14" name="Rectangle 13">
            <a:extLst>
              <a:ext uri="{FF2B5EF4-FFF2-40B4-BE49-F238E27FC236}">
                <a16:creationId xmlns="" xmlns:a16="http://schemas.microsoft.com/office/drawing/2014/main" id="{EEDC3461-863B-4C0B-BF11-0B4B733A4A61}"/>
              </a:ext>
            </a:extLst>
          </p:cNvPr>
          <p:cNvSpPr/>
          <p:nvPr/>
        </p:nvSpPr>
        <p:spPr>
          <a:xfrm>
            <a:off x="6152236" y="9854994"/>
            <a:ext cx="2030175" cy="244234"/>
          </a:xfrm>
          <a:prstGeom prst="rect">
            <a:avLst/>
          </a:prstGeom>
        </p:spPr>
        <p:txBody>
          <a:bodyPr wrap="square">
            <a:spAutoFit/>
          </a:bodyPr>
          <a:lstStyle/>
          <a:p>
            <a:pPr algn="just">
              <a:lnSpc>
                <a:spcPct val="107000"/>
              </a:lnSpc>
              <a:spcAft>
                <a:spcPts val="0"/>
              </a:spcAft>
            </a:pPr>
            <a:r>
              <a:rPr lang="fr-FR" sz="1000" i="1" dirty="0">
                <a:latin typeface="Century Gothic" panose="020B0502020202020204" pitchFamily="34" charset="0"/>
                <a:ea typeface="Calibri" panose="020F0502020204030204" pitchFamily="34" charset="0"/>
                <a:cs typeface="Times New Roman" panose="02020603050405020304" pitchFamily="18" charset="0"/>
              </a:rPr>
              <a:t>Witam MFO</a:t>
            </a:r>
            <a:endParaRPr lang="fr-FR" sz="1000" dirty="0">
              <a:effectLst/>
              <a:latin typeface="Century Gothic" panose="020B0502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748373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au 5"/>
          <p:cNvGraphicFramePr>
            <a:graphicFrameLocks noGrp="1"/>
          </p:cNvGraphicFramePr>
          <p:nvPr>
            <p:extLst>
              <p:ext uri="{D42A27DB-BD31-4B8C-83A1-F6EECF244321}">
                <p14:modId xmlns:p14="http://schemas.microsoft.com/office/powerpoint/2010/main" val="985365213"/>
              </p:ext>
            </p:extLst>
          </p:nvPr>
        </p:nvGraphicFramePr>
        <p:xfrm>
          <a:off x="525742" y="1957396"/>
          <a:ext cx="6509777" cy="7047960"/>
        </p:xfrm>
        <a:graphic>
          <a:graphicData uri="http://schemas.openxmlformats.org/drawingml/2006/table">
            <a:tbl>
              <a:tblPr firstRow="1" firstCol="1" bandRow="1"/>
              <a:tblGrid>
                <a:gridCol w="1682644">
                  <a:extLst>
                    <a:ext uri="{9D8B030D-6E8A-4147-A177-3AD203B41FA5}">
                      <a16:colId xmlns="" xmlns:a16="http://schemas.microsoft.com/office/drawing/2014/main" val="20000"/>
                    </a:ext>
                  </a:extLst>
                </a:gridCol>
                <a:gridCol w="2418982">
                  <a:extLst>
                    <a:ext uri="{9D8B030D-6E8A-4147-A177-3AD203B41FA5}">
                      <a16:colId xmlns="" xmlns:a16="http://schemas.microsoft.com/office/drawing/2014/main" val="20001"/>
                    </a:ext>
                  </a:extLst>
                </a:gridCol>
                <a:gridCol w="2408151">
                  <a:extLst>
                    <a:ext uri="{9D8B030D-6E8A-4147-A177-3AD203B41FA5}">
                      <a16:colId xmlns="" xmlns:a16="http://schemas.microsoft.com/office/drawing/2014/main" val="20002"/>
                    </a:ext>
                  </a:extLst>
                </a:gridCol>
              </a:tblGrid>
              <a:tr h="211290">
                <a:tc>
                  <a:txBody>
                    <a:bodyPr/>
                    <a:lstStyle/>
                    <a:p>
                      <a:pPr algn="l"/>
                      <a:endParaRPr lang="fr-FR" sz="900" dirty="0">
                        <a:effectLst/>
                        <a:latin typeface="Century Gothic"/>
                        <a:ea typeface="Times New Roman"/>
                        <a:cs typeface="Times New Roman"/>
                      </a:endParaRP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endParaRPr lang="fr-FR" sz="1000" b="1" dirty="0">
                        <a:solidFill>
                          <a:schemeClr val="bg1"/>
                        </a:solidFill>
                        <a:effectLst/>
                        <a:latin typeface="Century Gothic"/>
                        <a:ea typeface="Times New Roman"/>
                        <a:cs typeface="Times New Roman"/>
                      </a:endParaRPr>
                    </a:p>
                    <a:p>
                      <a:pPr algn="ctr"/>
                      <a:r>
                        <a:rPr lang="fr-FR" sz="1000" b="1" dirty="0">
                          <a:solidFill>
                            <a:schemeClr val="bg1"/>
                          </a:solidFill>
                          <a:effectLst/>
                          <a:latin typeface="Century Gothic"/>
                          <a:ea typeface="Times New Roman"/>
                          <a:cs typeface="Times New Roman"/>
                        </a:rPr>
                        <a:t>Sortie en rente</a:t>
                      </a:r>
                    </a:p>
                    <a:p>
                      <a:pPr algn="ctr"/>
                      <a:endParaRPr lang="fr-FR" sz="1000" b="1" dirty="0">
                        <a:solidFill>
                          <a:schemeClr val="bg1"/>
                        </a:solidFill>
                        <a:effectLst/>
                        <a:latin typeface="Century Gothic"/>
                        <a:ea typeface="Times New Roman"/>
                        <a:cs typeface="Times New Roman"/>
                      </a:endParaRP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E8994"/>
                    </a:solidFill>
                  </a:tcPr>
                </a:tc>
                <a:tc>
                  <a:txBody>
                    <a:bodyPr/>
                    <a:lstStyle/>
                    <a:p>
                      <a:pPr algn="ctr">
                        <a:spcAft>
                          <a:spcPts val="600"/>
                        </a:spcAft>
                      </a:pPr>
                      <a:r>
                        <a:rPr lang="fr-FR" sz="1000" b="1" dirty="0">
                          <a:solidFill>
                            <a:schemeClr val="bg1"/>
                          </a:solidFill>
                          <a:effectLst/>
                          <a:latin typeface="Century Gothic"/>
                          <a:ea typeface="Times New Roman"/>
                          <a:cs typeface="Times New Roman"/>
                        </a:rPr>
                        <a:t>Sortie en capital </a:t>
                      </a: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E8994"/>
                    </a:solidFill>
                  </a:tcPr>
                </a:tc>
                <a:extLst>
                  <a:ext uri="{0D108BD9-81ED-4DB2-BD59-A6C34878D82A}">
                    <a16:rowId xmlns="" xmlns:a16="http://schemas.microsoft.com/office/drawing/2014/main" val="3073048431"/>
                  </a:ext>
                </a:extLst>
              </a:tr>
              <a:tr h="3710400">
                <a:tc>
                  <a:txBody>
                    <a:bodyPr/>
                    <a:lstStyle/>
                    <a:p>
                      <a:pPr algn="l"/>
                      <a:r>
                        <a:rPr lang="fr-FR" sz="900" b="1" dirty="0">
                          <a:effectLst/>
                          <a:latin typeface="Century Gothic"/>
                          <a:ea typeface="Times New Roman"/>
                          <a:cs typeface="Times New Roman"/>
                        </a:rPr>
                        <a:t>Versements volontaires du titulaire </a:t>
                      </a:r>
                      <a:endParaRPr lang="fr-FR" sz="900" dirty="0">
                        <a:effectLst/>
                        <a:latin typeface="Century Gothic"/>
                        <a:ea typeface="Times New Roman"/>
                        <a:cs typeface="Times New Roman"/>
                      </a:endParaRP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l"/>
                      <a:endParaRPr lang="fr-FR" sz="900" b="1" dirty="0">
                        <a:effectLst/>
                        <a:latin typeface="Century Gothic"/>
                        <a:ea typeface="Times New Roman"/>
                        <a:cs typeface="Times New Roman"/>
                      </a:endParaRPr>
                    </a:p>
                    <a:p>
                      <a:pPr algn="just"/>
                      <a:r>
                        <a:rPr lang="fr-FR" sz="900" b="1" dirty="0">
                          <a:effectLst/>
                          <a:latin typeface="Century Gothic"/>
                          <a:ea typeface="Times New Roman"/>
                          <a:cs typeface="Times New Roman"/>
                        </a:rPr>
                        <a:t>Option 1 : pour des versements ayant donné lieu à déduction d'IR à l'entrée : </a:t>
                      </a:r>
                      <a:r>
                        <a:rPr lang="fr-FR" sz="900" dirty="0">
                          <a:effectLst/>
                          <a:latin typeface="Century Gothic"/>
                          <a:ea typeface="Times New Roman"/>
                          <a:cs typeface="Times New Roman"/>
                        </a:rPr>
                        <a:t>Imposition de la rente à l'IR selon le régime des rentes viagères acquises à titre gratuit (RVTG) après abattement de 10% dans la limite de 3 812 €</a:t>
                      </a:r>
                      <a:r>
                        <a:rPr lang="fr-FR" sz="900" baseline="30000" dirty="0">
                          <a:effectLst/>
                          <a:latin typeface="Century Gothic"/>
                          <a:ea typeface="Times New Roman"/>
                          <a:cs typeface="Times New Roman"/>
                        </a:rPr>
                        <a:t>1</a:t>
                      </a:r>
                      <a:r>
                        <a:rPr lang="fr-FR" sz="900" baseline="0" dirty="0">
                          <a:effectLst/>
                          <a:latin typeface="Century Gothic"/>
                          <a:ea typeface="Times New Roman"/>
                          <a:cs typeface="Times New Roman"/>
                        </a:rPr>
                        <a:t> mais e</a:t>
                      </a:r>
                      <a:r>
                        <a:rPr lang="fr-FR" sz="900" dirty="0">
                          <a:effectLst/>
                          <a:latin typeface="Century Gothic"/>
                          <a:ea typeface="Times New Roman"/>
                          <a:cs typeface="Times New Roman"/>
                        </a:rPr>
                        <a:t>xonérée de CSG/CRDS</a:t>
                      </a:r>
                      <a:endParaRPr lang="fr-FR" sz="900" baseline="30000" dirty="0">
                        <a:effectLst/>
                        <a:latin typeface="Century Gothic"/>
                        <a:ea typeface="Times New Roman"/>
                        <a:cs typeface="Times New Roman"/>
                      </a:endParaRPr>
                    </a:p>
                    <a:p>
                      <a:pPr algn="just"/>
                      <a:endParaRPr lang="fr-FR" sz="900" dirty="0">
                        <a:effectLst/>
                        <a:latin typeface="Century Gothic"/>
                        <a:ea typeface="Times New Roman"/>
                        <a:cs typeface="Times New Roman"/>
                      </a:endParaRPr>
                    </a:p>
                    <a:p>
                      <a:pPr algn="just"/>
                      <a:r>
                        <a:rPr lang="fr-FR" sz="900" b="1" dirty="0">
                          <a:effectLst/>
                          <a:latin typeface="Century Gothic"/>
                          <a:ea typeface="Times New Roman"/>
                          <a:cs typeface="Times New Roman"/>
                        </a:rPr>
                        <a:t>Option 2 : en cas de renonciation à la déductibilité de l'IR  des versements à l'entrée :  </a:t>
                      </a:r>
                    </a:p>
                    <a:p>
                      <a:pPr algn="just"/>
                      <a:r>
                        <a:rPr lang="fr-FR" sz="900" dirty="0">
                          <a:effectLst/>
                          <a:latin typeface="Century Gothic"/>
                          <a:ea typeface="Times New Roman"/>
                          <a:cs typeface="Times New Roman"/>
                        </a:rPr>
                        <a:t>Imposition de la rente à l'IR selon le régime des rentes viagères à titre onéreux (RVTO), dont la fraction imposable dépend de l'âge du crédirentier lors de l’entrée en jouissance de la rente</a:t>
                      </a:r>
                      <a:r>
                        <a:rPr lang="fr-FR" sz="900" baseline="30000" dirty="0">
                          <a:effectLst/>
                          <a:latin typeface="Century Gothic"/>
                          <a:ea typeface="Times New Roman"/>
                          <a:cs typeface="Times New Roman"/>
                        </a:rPr>
                        <a:t>2</a:t>
                      </a:r>
                      <a:r>
                        <a:rPr lang="fr-FR" sz="900" dirty="0">
                          <a:effectLst/>
                          <a:latin typeface="Century Gothic"/>
                          <a:ea typeface="Times New Roman"/>
                          <a:cs typeface="Times New Roman"/>
                        </a:rPr>
                        <a:t>  :</a:t>
                      </a:r>
                    </a:p>
                    <a:p>
                      <a:pPr algn="just"/>
                      <a:r>
                        <a:rPr lang="fr-FR" sz="900" dirty="0">
                          <a:effectLst/>
                          <a:latin typeface="Century Gothic"/>
                          <a:ea typeface="Times New Roman"/>
                          <a:cs typeface="Times New Roman"/>
                        </a:rPr>
                        <a:t>- 70 % s’il est âgé de moins de 50 ans, </a:t>
                      </a:r>
                    </a:p>
                    <a:p>
                      <a:pPr algn="just"/>
                      <a:r>
                        <a:rPr lang="fr-FR" sz="900" dirty="0">
                          <a:effectLst/>
                          <a:latin typeface="Century Gothic"/>
                          <a:ea typeface="Times New Roman"/>
                          <a:cs typeface="Times New Roman"/>
                        </a:rPr>
                        <a:t>- 50 % s'il est âgé de 50 à 59 ans inclus, </a:t>
                      </a:r>
                    </a:p>
                    <a:p>
                      <a:pPr algn="just"/>
                      <a:r>
                        <a:rPr lang="fr-FR" sz="900" dirty="0">
                          <a:effectLst/>
                          <a:latin typeface="Century Gothic"/>
                          <a:ea typeface="Times New Roman"/>
                          <a:cs typeface="Times New Roman"/>
                        </a:rPr>
                        <a:t>- 40 % s'il est âgé de 60 à 69 ans inclus,</a:t>
                      </a:r>
                    </a:p>
                    <a:p>
                      <a:pPr algn="just"/>
                      <a:r>
                        <a:rPr lang="fr-FR" sz="900" dirty="0">
                          <a:effectLst/>
                          <a:latin typeface="Century Gothic"/>
                          <a:ea typeface="Times New Roman"/>
                          <a:cs typeface="Times New Roman"/>
                        </a:rPr>
                        <a:t>- 30 % s'il est âgé de plus de 70 ans</a:t>
                      </a:r>
                    </a:p>
                    <a:p>
                      <a:pPr algn="just"/>
                      <a:r>
                        <a:rPr lang="fr-FR" sz="900" dirty="0">
                          <a:effectLst/>
                          <a:latin typeface="Century Gothic"/>
                          <a:ea typeface="Times New Roman"/>
                          <a:cs typeface="Times New Roman"/>
                        </a:rPr>
                        <a:t>Les prélèvements sociaux restent dus sur la fraction imposable au taux global de 17,2%</a:t>
                      </a:r>
                      <a:endParaRPr lang="fr-FR" sz="900" baseline="30000" dirty="0">
                        <a:effectLst/>
                        <a:latin typeface="Century Gothic"/>
                        <a:ea typeface="Times New Roman"/>
                        <a:cs typeface="Times New Roman"/>
                      </a:endParaRPr>
                    </a:p>
                    <a:p>
                      <a:pPr algn="l"/>
                      <a:endParaRPr lang="fr-FR" sz="900" dirty="0">
                        <a:effectLst/>
                        <a:latin typeface="Century Gothic"/>
                        <a:ea typeface="Times New Roman"/>
                        <a:cs typeface="Times New Roman"/>
                      </a:endParaRP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600"/>
                        </a:spcAft>
                      </a:pPr>
                      <a:r>
                        <a:rPr lang="fr-FR" sz="900" b="1" dirty="0">
                          <a:solidFill>
                            <a:schemeClr val="tx1"/>
                          </a:solidFill>
                          <a:effectLst/>
                          <a:latin typeface="Century Gothic"/>
                          <a:ea typeface="Times New Roman"/>
                          <a:cs typeface="Times New Roman"/>
                        </a:rPr>
                        <a:t>Option 1 : pour des versements ayant donné lieu à déduction d'IR à l'entrée : </a:t>
                      </a:r>
                    </a:p>
                    <a:p>
                      <a:pPr marL="0" indent="-171450" algn="just" defTabSz="1043056" rtl="0" eaLnBrk="1" latinLnBrk="0" hangingPunct="1">
                        <a:spcAft>
                          <a:spcPts val="600"/>
                        </a:spcAft>
                        <a:buFontTx/>
                        <a:buChar char="-"/>
                      </a:pPr>
                      <a:r>
                        <a:rPr lang="fr-FR" sz="900" b="1" kern="1200" dirty="0">
                          <a:solidFill>
                            <a:schemeClr val="tx1"/>
                          </a:solidFill>
                          <a:effectLst/>
                          <a:latin typeface="Century Gothic"/>
                          <a:ea typeface="Times New Roman"/>
                          <a:cs typeface="Times New Roman"/>
                        </a:rPr>
                        <a:t>Capital : </a:t>
                      </a:r>
                      <a:r>
                        <a:rPr lang="fr-FR" sz="900" b="0" kern="1200" dirty="0">
                          <a:solidFill>
                            <a:schemeClr val="tx1"/>
                          </a:solidFill>
                          <a:effectLst/>
                          <a:latin typeface="Century Gothic"/>
                          <a:ea typeface="Times New Roman"/>
                          <a:cs typeface="Times New Roman"/>
                        </a:rPr>
                        <a:t>imposition à l'IR selon le régime des rentes viagères à titre gratuit (RVTG) sans abattement</a:t>
                      </a:r>
                      <a:r>
                        <a:rPr lang="fr-FR" sz="900" b="0" kern="1200" baseline="30000" dirty="0">
                          <a:solidFill>
                            <a:schemeClr val="tx1"/>
                          </a:solidFill>
                          <a:effectLst/>
                          <a:latin typeface="Century Gothic"/>
                          <a:ea typeface="Times New Roman"/>
                          <a:cs typeface="Times New Roman"/>
                        </a:rPr>
                        <a:t>3 </a:t>
                      </a:r>
                      <a:r>
                        <a:rPr lang="fr-FR" sz="900" b="0" kern="1200" dirty="0">
                          <a:solidFill>
                            <a:schemeClr val="tx1"/>
                          </a:solidFill>
                          <a:effectLst/>
                          <a:latin typeface="Century Gothic"/>
                          <a:ea typeface="Times New Roman"/>
                          <a:cs typeface="Times New Roman"/>
                        </a:rPr>
                        <a:t>mais exonéré de CSG/CRDS                           </a:t>
                      </a:r>
                    </a:p>
                    <a:p>
                      <a:pPr marL="0" indent="-171450" algn="just" defTabSz="1043056" rtl="0" eaLnBrk="1" latinLnBrk="0" hangingPunct="1">
                        <a:spcAft>
                          <a:spcPts val="600"/>
                        </a:spcAft>
                        <a:buFontTx/>
                        <a:buChar char="-"/>
                      </a:pPr>
                      <a:r>
                        <a:rPr lang="fr-FR" sz="900" b="1" kern="1200" dirty="0">
                          <a:solidFill>
                            <a:schemeClr val="tx1"/>
                          </a:solidFill>
                          <a:effectLst/>
                          <a:latin typeface="Century Gothic"/>
                          <a:ea typeface="Times New Roman"/>
                          <a:cs typeface="Times New Roman"/>
                        </a:rPr>
                        <a:t>Plus-values :  </a:t>
                      </a:r>
                      <a:r>
                        <a:rPr lang="fr-FR" sz="900" b="0" kern="1200" dirty="0">
                          <a:solidFill>
                            <a:schemeClr val="tx1"/>
                          </a:solidFill>
                          <a:effectLst/>
                          <a:latin typeface="Century Gothic"/>
                          <a:ea typeface="Times New Roman"/>
                          <a:cs typeface="Times New Roman"/>
                        </a:rPr>
                        <a:t>imposables au PFU de 12,8%</a:t>
                      </a:r>
                      <a:r>
                        <a:rPr lang="fr-FR" sz="900" b="0" kern="1200" baseline="30000" dirty="0">
                          <a:solidFill>
                            <a:schemeClr val="tx1"/>
                          </a:solidFill>
                          <a:effectLst/>
                          <a:latin typeface="Century Gothic"/>
                          <a:ea typeface="Times New Roman"/>
                          <a:cs typeface="Times New Roman"/>
                        </a:rPr>
                        <a:t>4</a:t>
                      </a:r>
                      <a:r>
                        <a:rPr lang="fr-FR" sz="900" b="0" kern="1200" dirty="0">
                          <a:solidFill>
                            <a:schemeClr val="tx1"/>
                          </a:solidFill>
                          <a:effectLst/>
                          <a:latin typeface="Century Gothic"/>
                          <a:ea typeface="Times New Roman"/>
                          <a:cs typeface="Times New Roman"/>
                        </a:rPr>
                        <a:t> (sauf option pour le barème de l'IR) + 17,2% de prélèvements sociaux</a:t>
                      </a:r>
                    </a:p>
                    <a:p>
                      <a:pPr algn="just">
                        <a:spcAft>
                          <a:spcPts val="600"/>
                        </a:spcAft>
                      </a:pPr>
                      <a:r>
                        <a:rPr lang="fr-FR" sz="900" b="1" dirty="0">
                          <a:solidFill>
                            <a:schemeClr val="tx1"/>
                          </a:solidFill>
                          <a:effectLst/>
                          <a:latin typeface="Century Gothic"/>
                          <a:ea typeface="Times New Roman"/>
                          <a:cs typeface="Times New Roman"/>
                        </a:rPr>
                        <a:t>Option 2 : en cas de renonciation à la déductibilité de l'IR des versements à l'entrée : </a:t>
                      </a:r>
                    </a:p>
                    <a:p>
                      <a:pPr algn="just">
                        <a:spcAft>
                          <a:spcPts val="600"/>
                        </a:spcAft>
                      </a:pPr>
                      <a:r>
                        <a:rPr lang="fr-FR" sz="900" b="0" dirty="0">
                          <a:solidFill>
                            <a:schemeClr val="tx1"/>
                          </a:solidFill>
                          <a:effectLst/>
                          <a:latin typeface="Century Gothic"/>
                          <a:ea typeface="Times New Roman"/>
                          <a:cs typeface="Times New Roman"/>
                        </a:rPr>
                        <a:t>- </a:t>
                      </a:r>
                      <a:r>
                        <a:rPr lang="fr-FR" sz="900" b="1" dirty="0">
                          <a:solidFill>
                            <a:schemeClr val="tx1"/>
                          </a:solidFill>
                          <a:effectLst/>
                          <a:latin typeface="Century Gothic"/>
                          <a:ea typeface="Times New Roman"/>
                          <a:cs typeface="Times New Roman"/>
                        </a:rPr>
                        <a:t>Capital : </a:t>
                      </a:r>
                      <a:r>
                        <a:rPr lang="fr-FR" sz="900" b="0" dirty="0">
                          <a:solidFill>
                            <a:schemeClr val="tx1"/>
                          </a:solidFill>
                          <a:effectLst/>
                          <a:latin typeface="Century Gothic"/>
                          <a:ea typeface="Times New Roman"/>
                          <a:cs typeface="Times New Roman"/>
                        </a:rPr>
                        <a:t>exonéré d’IR</a:t>
                      </a:r>
                      <a:r>
                        <a:rPr lang="fr-FR" sz="900" b="0" baseline="30000" dirty="0">
                          <a:solidFill>
                            <a:schemeClr val="tx1"/>
                          </a:solidFill>
                          <a:effectLst/>
                          <a:latin typeface="Century Gothic"/>
                          <a:ea typeface="Times New Roman"/>
                          <a:cs typeface="Times New Roman"/>
                        </a:rPr>
                        <a:t>5</a:t>
                      </a:r>
                      <a:r>
                        <a:rPr lang="fr-FR" sz="900" b="0" dirty="0">
                          <a:solidFill>
                            <a:schemeClr val="tx1"/>
                          </a:solidFill>
                          <a:effectLst/>
                          <a:latin typeface="Century Gothic"/>
                          <a:ea typeface="Times New Roman"/>
                          <a:cs typeface="Times New Roman"/>
                        </a:rPr>
                        <a:t> et de CSG/CRDS</a:t>
                      </a:r>
                      <a:endParaRPr lang="fr-FR" sz="900" b="0" baseline="30000" dirty="0">
                        <a:solidFill>
                          <a:schemeClr val="tx1"/>
                        </a:solidFill>
                        <a:effectLst/>
                        <a:latin typeface="Century Gothic"/>
                        <a:ea typeface="Times New Roman"/>
                        <a:cs typeface="Times New Roman"/>
                      </a:endParaRPr>
                    </a:p>
                    <a:p>
                      <a:pPr marL="0" marR="0" lvl="0" indent="0" algn="just" defTabSz="1043056" rtl="0" eaLnBrk="1" fontAlgn="auto" latinLnBrk="0" hangingPunct="1">
                        <a:lnSpc>
                          <a:spcPct val="100000"/>
                        </a:lnSpc>
                        <a:spcBef>
                          <a:spcPts val="0"/>
                        </a:spcBef>
                        <a:spcAft>
                          <a:spcPts val="600"/>
                        </a:spcAft>
                        <a:buClrTx/>
                        <a:buSzTx/>
                        <a:buFontTx/>
                        <a:buNone/>
                        <a:tabLst/>
                        <a:defRPr/>
                      </a:pPr>
                      <a:r>
                        <a:rPr lang="fr-FR" sz="900" b="0" dirty="0">
                          <a:solidFill>
                            <a:schemeClr val="tx1"/>
                          </a:solidFill>
                          <a:effectLst/>
                          <a:latin typeface="Century Gothic"/>
                          <a:ea typeface="Times New Roman"/>
                          <a:cs typeface="Times New Roman"/>
                        </a:rPr>
                        <a:t>- </a:t>
                      </a:r>
                      <a:r>
                        <a:rPr lang="fr-FR" sz="900" b="1" dirty="0">
                          <a:solidFill>
                            <a:schemeClr val="tx1"/>
                          </a:solidFill>
                          <a:effectLst/>
                          <a:latin typeface="Century Gothic"/>
                          <a:ea typeface="Times New Roman"/>
                          <a:cs typeface="Times New Roman"/>
                        </a:rPr>
                        <a:t>Plus-values </a:t>
                      </a:r>
                      <a:r>
                        <a:rPr lang="fr-FR" sz="900" b="0" dirty="0">
                          <a:solidFill>
                            <a:schemeClr val="tx1"/>
                          </a:solidFill>
                          <a:effectLst/>
                          <a:latin typeface="Century Gothic"/>
                          <a:ea typeface="Times New Roman"/>
                          <a:cs typeface="Times New Roman"/>
                        </a:rPr>
                        <a:t>:  imposables au PFU de 12,8% (sauf option pour le barème de l'IR) + 17,2% </a:t>
                      </a:r>
                      <a:r>
                        <a:rPr lang="fr-FR" sz="900" b="0" kern="1200" dirty="0">
                          <a:solidFill>
                            <a:schemeClr val="tx1"/>
                          </a:solidFill>
                          <a:effectLst/>
                          <a:latin typeface="Century Gothic"/>
                          <a:ea typeface="Times New Roman"/>
                          <a:cs typeface="Times New Roman"/>
                        </a:rPr>
                        <a:t>de prélèvements sociaux</a:t>
                      </a: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1190878">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fr-FR" sz="900" b="1" dirty="0">
                          <a:effectLst/>
                          <a:latin typeface="Century Gothic"/>
                          <a:ea typeface="Times New Roman"/>
                          <a:cs typeface="Times New Roman"/>
                        </a:rPr>
                        <a:t>Versements de l’employeur (participation, intéressement, abondement)</a:t>
                      </a:r>
                      <a:endParaRPr lang="fr-FR" sz="900" dirty="0">
                        <a:effectLst/>
                        <a:latin typeface="Century Gothic"/>
                        <a:ea typeface="Times New Roman"/>
                        <a:cs typeface="Times New Roman"/>
                      </a:endParaRP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just"/>
                      <a:endParaRPr lang="fr-FR" sz="900" dirty="0">
                        <a:effectLst/>
                        <a:latin typeface="Century Gothic"/>
                        <a:ea typeface="Times New Roman"/>
                        <a:cs typeface="Times New Roman"/>
                      </a:endParaRPr>
                    </a:p>
                    <a:p>
                      <a:pPr algn="just"/>
                      <a:r>
                        <a:rPr lang="fr-FR" sz="900" dirty="0">
                          <a:effectLst/>
                          <a:latin typeface="Century Gothic"/>
                          <a:ea typeface="Times New Roman"/>
                          <a:cs typeface="Times New Roman"/>
                        </a:rPr>
                        <a:t>Imposition de la rente selon le régime des rentes viagère à titre onéreux (RVTO), dont la fraction imposable dépend de l'âge du crédirentier lors de l’entrée en jouissance de la rente</a:t>
                      </a:r>
                      <a:r>
                        <a:rPr lang="fr-FR" sz="900" baseline="30000" dirty="0">
                          <a:effectLst/>
                          <a:latin typeface="Century Gothic"/>
                          <a:ea typeface="Times New Roman"/>
                          <a:cs typeface="Times New Roman"/>
                        </a:rPr>
                        <a:t>2</a:t>
                      </a:r>
                      <a:r>
                        <a:rPr lang="fr-FR" sz="900" dirty="0">
                          <a:effectLst/>
                          <a:latin typeface="Century Gothic"/>
                          <a:ea typeface="Times New Roman"/>
                          <a:cs typeface="Times New Roman"/>
                        </a:rPr>
                        <a:t> (cf. Option 2 ci-dessus)</a:t>
                      </a:r>
                    </a:p>
                    <a:p>
                      <a:pPr algn="just"/>
                      <a:endParaRPr lang="fr-FR" sz="900" dirty="0">
                        <a:effectLst/>
                        <a:latin typeface="Century Gothic"/>
                        <a:ea typeface="Times New Roman"/>
                        <a:cs typeface="Times New Roman"/>
                      </a:endParaRPr>
                    </a:p>
                    <a:p>
                      <a:pPr algn="just"/>
                      <a:r>
                        <a:rPr lang="fr-FR" sz="900" dirty="0">
                          <a:effectLst/>
                          <a:latin typeface="Century Gothic"/>
                          <a:ea typeface="Times New Roman"/>
                          <a:cs typeface="Times New Roman"/>
                        </a:rPr>
                        <a:t>Les prélèvements sociaux restent dus sur la fraction imposable au taux global de 17,2%</a:t>
                      </a:r>
                      <a:endParaRPr lang="fr-FR" sz="900" baseline="30000" dirty="0">
                        <a:effectLst/>
                        <a:latin typeface="Century Gothic"/>
                        <a:ea typeface="Times New Roman"/>
                        <a:cs typeface="Times New Roman"/>
                      </a:endParaRPr>
                    </a:p>
                    <a:p>
                      <a:pPr algn="just"/>
                      <a:endParaRPr lang="fr-FR" sz="900" dirty="0">
                        <a:effectLst/>
                        <a:latin typeface="Century Gothic"/>
                        <a:ea typeface="Times New Roman"/>
                        <a:cs typeface="Times New Roman"/>
                      </a:endParaRP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600"/>
                        </a:spcAft>
                      </a:pPr>
                      <a:r>
                        <a:rPr lang="fr-FR" sz="900" dirty="0">
                          <a:effectLst/>
                          <a:latin typeface="Century Gothic"/>
                          <a:ea typeface="Times New Roman"/>
                          <a:cs typeface="Times New Roman"/>
                        </a:rPr>
                        <a:t> - </a:t>
                      </a:r>
                      <a:r>
                        <a:rPr lang="fr-FR" sz="900" b="1" dirty="0">
                          <a:effectLst/>
                          <a:latin typeface="Century Gothic"/>
                          <a:ea typeface="Times New Roman"/>
                          <a:cs typeface="Times New Roman"/>
                        </a:rPr>
                        <a:t>Capital : </a:t>
                      </a:r>
                      <a:r>
                        <a:rPr lang="fr-FR" sz="900" dirty="0">
                          <a:effectLst/>
                          <a:latin typeface="Century Gothic"/>
                          <a:ea typeface="Times New Roman"/>
                          <a:cs typeface="Times New Roman"/>
                        </a:rPr>
                        <a:t>exonéré d’IR</a:t>
                      </a:r>
                      <a:r>
                        <a:rPr lang="fr-FR" sz="900" baseline="30000" dirty="0">
                          <a:effectLst/>
                          <a:latin typeface="Century Gothic"/>
                          <a:ea typeface="Times New Roman"/>
                          <a:cs typeface="Times New Roman"/>
                        </a:rPr>
                        <a:t>6 </a:t>
                      </a:r>
                      <a:r>
                        <a:rPr lang="fr-FR" sz="900" dirty="0">
                          <a:effectLst/>
                          <a:latin typeface="Century Gothic"/>
                          <a:ea typeface="Times New Roman"/>
                          <a:cs typeface="Times New Roman"/>
                        </a:rPr>
                        <a:t>et de CSG/ CRDS</a:t>
                      </a:r>
                    </a:p>
                    <a:p>
                      <a:pPr algn="just">
                        <a:spcAft>
                          <a:spcPts val="600"/>
                        </a:spcAft>
                      </a:pPr>
                      <a:r>
                        <a:rPr lang="fr-FR" sz="900" b="1" kern="1200" dirty="0">
                          <a:solidFill>
                            <a:schemeClr val="tx1"/>
                          </a:solidFill>
                          <a:effectLst/>
                          <a:latin typeface="Century Gothic"/>
                          <a:ea typeface="Times New Roman"/>
                          <a:cs typeface="Times New Roman"/>
                        </a:rPr>
                        <a:t>- Plus-values </a:t>
                      </a:r>
                      <a:r>
                        <a:rPr lang="fr-FR" sz="900" kern="1200" dirty="0">
                          <a:solidFill>
                            <a:schemeClr val="tx1"/>
                          </a:solidFill>
                          <a:effectLst/>
                          <a:latin typeface="Century Gothic"/>
                          <a:ea typeface="Times New Roman"/>
                          <a:cs typeface="Times New Roman"/>
                        </a:rPr>
                        <a:t>: imposables au PFU de 12,8% (sauf option ou sur option pour le barème de l’IR) </a:t>
                      </a:r>
                      <a:r>
                        <a:rPr lang="fr-FR" sz="900" b="0" dirty="0">
                          <a:solidFill>
                            <a:schemeClr val="tx1"/>
                          </a:solidFill>
                          <a:effectLst/>
                          <a:latin typeface="Century Gothic"/>
                          <a:ea typeface="Times New Roman"/>
                          <a:cs typeface="Times New Roman"/>
                        </a:rPr>
                        <a:t>+ 17,2% </a:t>
                      </a:r>
                      <a:r>
                        <a:rPr lang="fr-FR" sz="900" b="0" kern="1200" dirty="0">
                          <a:solidFill>
                            <a:schemeClr val="tx1"/>
                          </a:solidFill>
                          <a:effectLst/>
                          <a:latin typeface="Century Gothic"/>
                          <a:ea typeface="Times New Roman"/>
                          <a:cs typeface="Times New Roman"/>
                        </a:rPr>
                        <a:t>de prélèvements sociaux</a:t>
                      </a:r>
                      <a:endParaRPr lang="fr-FR" sz="900" kern="1200" dirty="0">
                        <a:solidFill>
                          <a:schemeClr val="tx1"/>
                        </a:solidFill>
                        <a:effectLst/>
                        <a:latin typeface="Century Gothic"/>
                        <a:ea typeface="Times New Roman"/>
                        <a:cs typeface="Times New Roman"/>
                      </a:endParaRP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1099378">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endParaRPr lang="fr-FR" sz="900" b="1" dirty="0">
                        <a:effectLst/>
                        <a:latin typeface="Century Gothic"/>
                        <a:ea typeface="Times New Roman"/>
                        <a:cs typeface="Times New Roman"/>
                      </a:endParaRPr>
                    </a:p>
                    <a:p>
                      <a:pPr marL="0" marR="0" lvl="0" indent="0" algn="l" defTabSz="1043056" rtl="0" eaLnBrk="1" fontAlgn="auto" latinLnBrk="0" hangingPunct="1">
                        <a:lnSpc>
                          <a:spcPct val="100000"/>
                        </a:lnSpc>
                        <a:spcBef>
                          <a:spcPts val="0"/>
                        </a:spcBef>
                        <a:spcAft>
                          <a:spcPts val="0"/>
                        </a:spcAft>
                        <a:buClrTx/>
                        <a:buSzTx/>
                        <a:buFontTx/>
                        <a:buNone/>
                        <a:tabLst/>
                        <a:defRPr/>
                      </a:pPr>
                      <a:r>
                        <a:rPr lang="fr-FR" sz="900" b="1" dirty="0">
                          <a:effectLst/>
                          <a:latin typeface="Century Gothic"/>
                          <a:ea typeface="Times New Roman"/>
                          <a:cs typeface="Times New Roman"/>
                        </a:rPr>
                        <a:t>Versements obligatoires (employeur + salarié)</a:t>
                      </a:r>
                      <a:endParaRPr lang="fr-FR" sz="900" dirty="0">
                        <a:effectLst/>
                        <a:latin typeface="Century Gothic"/>
                        <a:ea typeface="Times New Roman"/>
                        <a:cs typeface="Times New Roman"/>
                      </a:endParaRPr>
                    </a:p>
                    <a:p>
                      <a:pPr marL="0" marR="0" lvl="0" indent="0" algn="l" defTabSz="1043056" rtl="0" eaLnBrk="1" fontAlgn="auto" latinLnBrk="0" hangingPunct="1">
                        <a:lnSpc>
                          <a:spcPct val="100000"/>
                        </a:lnSpc>
                        <a:spcBef>
                          <a:spcPts val="0"/>
                        </a:spcBef>
                        <a:spcAft>
                          <a:spcPts val="0"/>
                        </a:spcAft>
                        <a:buClrTx/>
                        <a:buSzTx/>
                        <a:buFontTx/>
                        <a:buNone/>
                        <a:tabLst/>
                        <a:defRPr/>
                      </a:pPr>
                      <a:endParaRPr lang="fr-FR" sz="900" dirty="0">
                        <a:effectLst/>
                        <a:latin typeface="Century Gothic"/>
                        <a:ea typeface="Times New Roman"/>
                        <a:cs typeface="Times New Roman"/>
                      </a:endParaRP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just"/>
                      <a:endParaRPr lang="fr-FR" sz="900" dirty="0">
                        <a:effectLst/>
                        <a:latin typeface="Century Gothic"/>
                        <a:ea typeface="Times New Roman"/>
                        <a:cs typeface="Times New Roman"/>
                      </a:endParaRPr>
                    </a:p>
                    <a:p>
                      <a:pPr algn="just"/>
                      <a:r>
                        <a:rPr lang="fr-FR" sz="900" dirty="0">
                          <a:effectLst/>
                          <a:latin typeface="Century Gothic"/>
                          <a:ea typeface="Times New Roman"/>
                          <a:cs typeface="Times New Roman"/>
                        </a:rPr>
                        <a:t>Imposition de la rente à l'IR selon le régime des rentes viagères acquises à titre gratuit (RVTG)</a:t>
                      </a:r>
                      <a:r>
                        <a:rPr lang="fr-FR" sz="900" baseline="30000" dirty="0">
                          <a:effectLst/>
                          <a:latin typeface="Century Gothic"/>
                          <a:ea typeface="Times New Roman"/>
                          <a:cs typeface="Times New Roman"/>
                        </a:rPr>
                        <a:t> </a:t>
                      </a:r>
                      <a:r>
                        <a:rPr lang="fr-FR" sz="900" dirty="0">
                          <a:effectLst/>
                          <a:latin typeface="Century Gothic"/>
                          <a:ea typeface="Times New Roman"/>
                          <a:cs typeface="Times New Roman"/>
                        </a:rPr>
                        <a:t>après abattement de 10% dans la limite de 3 812 €</a:t>
                      </a:r>
                      <a:r>
                        <a:rPr lang="fr-FR" sz="900" baseline="30000" dirty="0">
                          <a:effectLst/>
                          <a:latin typeface="Century Gothic"/>
                          <a:ea typeface="Times New Roman"/>
                          <a:cs typeface="Times New Roman"/>
                        </a:rPr>
                        <a:t>1</a:t>
                      </a:r>
                      <a:r>
                        <a:rPr lang="fr-FR" sz="900" dirty="0">
                          <a:effectLst/>
                          <a:latin typeface="Century Gothic"/>
                          <a:ea typeface="Times New Roman"/>
                          <a:cs typeface="Times New Roman"/>
                        </a:rPr>
                        <a:t> </a:t>
                      </a:r>
                    </a:p>
                    <a:p>
                      <a:pPr algn="just"/>
                      <a:endParaRPr lang="fr-FR" sz="900" dirty="0">
                        <a:effectLst/>
                        <a:latin typeface="Century Gothic"/>
                        <a:ea typeface="Times New Roman"/>
                        <a:cs typeface="Times New Roman"/>
                      </a:endParaRPr>
                    </a:p>
                    <a:p>
                      <a:pPr algn="just"/>
                      <a:r>
                        <a:rPr lang="fr-FR" sz="900" dirty="0">
                          <a:effectLst/>
                          <a:latin typeface="Century Gothic"/>
                          <a:ea typeface="Times New Roman"/>
                          <a:cs typeface="Times New Roman"/>
                        </a:rPr>
                        <a:t>La CSG et la CRDS restent dues au taux global de </a:t>
                      </a:r>
                      <a:r>
                        <a:rPr lang="fr-FR" sz="900">
                          <a:effectLst/>
                          <a:latin typeface="Century Gothic"/>
                          <a:ea typeface="Times New Roman"/>
                          <a:cs typeface="Times New Roman"/>
                        </a:rPr>
                        <a:t>9,7%</a:t>
                      </a:r>
                      <a:endParaRPr lang="fr-FR" sz="900" baseline="30000" dirty="0">
                        <a:effectLst/>
                        <a:latin typeface="Century Gothic"/>
                        <a:ea typeface="Times New Roman"/>
                        <a:cs typeface="Times New Roman"/>
                      </a:endParaRPr>
                    </a:p>
                    <a:p>
                      <a:pPr algn="just"/>
                      <a:endParaRPr lang="fr-FR" sz="900" dirty="0">
                        <a:effectLst/>
                        <a:latin typeface="Century Gothic"/>
                        <a:ea typeface="Times New Roman"/>
                        <a:cs typeface="Times New Roman"/>
                      </a:endParaRP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1043056" rtl="0" eaLnBrk="1" latinLnBrk="0" hangingPunct="1">
                        <a:spcAft>
                          <a:spcPts val="600"/>
                        </a:spcAft>
                      </a:pPr>
                      <a:r>
                        <a:rPr lang="fr-FR" sz="900" b="1" kern="1200" dirty="0">
                          <a:solidFill>
                            <a:schemeClr val="tx1"/>
                          </a:solidFill>
                          <a:effectLst/>
                          <a:latin typeface="Century Gothic"/>
                          <a:ea typeface="Times New Roman"/>
                          <a:cs typeface="Times New Roman"/>
                        </a:rPr>
                        <a:t>Non applicable </a:t>
                      </a: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 xmlns:a16="http://schemas.microsoft.com/office/drawing/2014/main" val="3097877366"/>
                  </a:ext>
                </a:extLst>
              </a:tr>
            </a:tbl>
          </a:graphicData>
        </a:graphic>
      </p:graphicFrame>
      <p:sp>
        <p:nvSpPr>
          <p:cNvPr id="8" name="Titre 1"/>
          <p:cNvSpPr txBox="1">
            <a:spLocks/>
          </p:cNvSpPr>
          <p:nvPr/>
        </p:nvSpPr>
        <p:spPr>
          <a:xfrm>
            <a:off x="49200" y="378348"/>
            <a:ext cx="7383471" cy="1323872"/>
          </a:xfrm>
          <a:prstGeom prst="rect">
            <a:avLst/>
          </a:prstGeom>
        </p:spPr>
        <p:txBody>
          <a:bodyPr vert="horz" lIns="118983" tIns="59492" rIns="118983" bIns="59492" rtlCol="0" anchor="ctr">
            <a:noAutofit/>
          </a:bodyPr>
          <a:lstStyle>
            <a:lvl1pPr algn="ctr" defTabSz="1028700" rtl="0" eaLnBrk="1" latinLnBrk="0" hangingPunct="1">
              <a:spcBef>
                <a:spcPct val="0"/>
              </a:spcBef>
              <a:buNone/>
              <a:defRPr sz="5000" kern="1200">
                <a:solidFill>
                  <a:schemeClr val="tx1"/>
                </a:solidFill>
                <a:latin typeface="+mj-lt"/>
                <a:ea typeface="+mj-ea"/>
                <a:cs typeface="+mj-cs"/>
              </a:defRPr>
            </a:lvl1pPr>
          </a:lstStyle>
          <a:p>
            <a:pPr marL="126009" algn="l">
              <a:tabLst>
                <a:tab pos="618789" algn="l"/>
              </a:tabLst>
            </a:pPr>
            <a:r>
              <a:rPr lang="fr-FR" sz="1500" b="1" dirty="0">
                <a:latin typeface="Century Gothic" panose="020B0502020202020204" pitchFamily="34" charset="0"/>
              </a:rPr>
              <a:t/>
            </a:r>
            <a:br>
              <a:rPr lang="fr-FR" sz="1500" b="1" dirty="0">
                <a:latin typeface="Century Gothic" panose="020B0502020202020204" pitchFamily="34" charset="0"/>
              </a:rPr>
            </a:br>
            <a:r>
              <a:rPr lang="fr-FR" sz="1500" b="1" dirty="0">
                <a:latin typeface="Century Gothic" panose="020B0502020202020204" pitchFamily="34" charset="0"/>
              </a:rPr>
              <a:t/>
            </a:r>
            <a:br>
              <a:rPr lang="fr-FR" sz="1500" b="1" dirty="0">
                <a:latin typeface="Century Gothic" panose="020B0502020202020204" pitchFamily="34" charset="0"/>
              </a:rPr>
            </a:br>
            <a:r>
              <a:rPr lang="fr-FR" sz="2300" b="1" dirty="0">
                <a:solidFill>
                  <a:srgbClr val="3E8994"/>
                </a:solidFill>
                <a:latin typeface="Century Gothic" panose="020B0502020202020204" pitchFamily="34" charset="0"/>
                <a:cs typeface="Arial" pitchFamily="34" charset="0"/>
              </a:rPr>
              <a:t>▐</a:t>
            </a:r>
            <a:r>
              <a:rPr lang="fr-FR" sz="2300" b="1" dirty="0">
                <a:latin typeface="Century Gothic" panose="020B0502020202020204" pitchFamily="34" charset="0"/>
                <a:cs typeface="Arial" pitchFamily="34" charset="0"/>
              </a:rPr>
              <a:t>	</a:t>
            </a:r>
            <a:r>
              <a:rPr lang="fr-FR" sz="1900" u="sng" dirty="0">
                <a:solidFill>
                  <a:schemeClr val="tx1">
                    <a:lumMod val="50000"/>
                    <a:lumOff val="50000"/>
                  </a:schemeClr>
                </a:solidFill>
                <a:latin typeface="Century Gothic" panose="020B0502020202020204" pitchFamily="34" charset="0"/>
                <a:cs typeface="Arial" pitchFamily="34" charset="0"/>
              </a:rPr>
              <a:t>Focus sur les nouveaux Produits d’Epargne Retraite </a:t>
            </a:r>
            <a:r>
              <a:rPr lang="fr-FR" sz="1600" u="sng" dirty="0">
                <a:solidFill>
                  <a:schemeClr val="tx1">
                    <a:lumMod val="50000"/>
                    <a:lumOff val="50000"/>
                  </a:schemeClr>
                </a:solidFill>
                <a:latin typeface="Century Gothic" panose="020B0502020202020204" pitchFamily="34" charset="0"/>
                <a:cs typeface="Arial" pitchFamily="34" charset="0"/>
              </a:rPr>
              <a:t>2/2</a:t>
            </a:r>
          </a:p>
        </p:txBody>
      </p:sp>
      <p:sp>
        <p:nvSpPr>
          <p:cNvPr id="10" name="ZoneTexte 9">
            <a:extLst>
              <a:ext uri="{FF2B5EF4-FFF2-40B4-BE49-F238E27FC236}">
                <a16:creationId xmlns="" xmlns:a16="http://schemas.microsoft.com/office/drawing/2014/main" id="{53D4420E-C932-4369-A8D2-8CB36F7D9AC8}"/>
              </a:ext>
            </a:extLst>
          </p:cNvPr>
          <p:cNvSpPr txBox="1"/>
          <p:nvPr/>
        </p:nvSpPr>
        <p:spPr>
          <a:xfrm>
            <a:off x="396255" y="1663137"/>
            <a:ext cx="1569996" cy="289991"/>
          </a:xfrm>
          <a:prstGeom prst="rect">
            <a:avLst/>
          </a:prstGeom>
          <a:noFill/>
        </p:spPr>
        <p:txBody>
          <a:bodyPr wrap="none" lIns="104306" tIns="52153" rIns="104306" bIns="52153" rtlCol="0">
            <a:spAutoFit/>
          </a:bodyPr>
          <a:lstStyle/>
          <a:p>
            <a:r>
              <a:rPr lang="fr-FR" sz="1200" b="1" dirty="0">
                <a:latin typeface="Century Gothic" panose="020B0502020202020204" pitchFamily="34" charset="0"/>
              </a:rPr>
              <a:t>Fiscalité à la sortie</a:t>
            </a:r>
          </a:p>
        </p:txBody>
      </p:sp>
      <p:sp>
        <p:nvSpPr>
          <p:cNvPr id="5" name="Rectangle 4">
            <a:extLst>
              <a:ext uri="{FF2B5EF4-FFF2-40B4-BE49-F238E27FC236}">
                <a16:creationId xmlns="" xmlns:a16="http://schemas.microsoft.com/office/drawing/2014/main" id="{B685C29C-52F6-4F04-86C1-65906AA53172}"/>
              </a:ext>
            </a:extLst>
          </p:cNvPr>
          <p:cNvSpPr/>
          <p:nvPr/>
        </p:nvSpPr>
        <p:spPr>
          <a:xfrm>
            <a:off x="469745" y="9057806"/>
            <a:ext cx="6542380" cy="1061829"/>
          </a:xfrm>
          <a:prstGeom prst="rect">
            <a:avLst/>
          </a:prstGeom>
        </p:spPr>
        <p:txBody>
          <a:bodyPr wrap="square">
            <a:spAutoFit/>
          </a:bodyPr>
          <a:lstStyle/>
          <a:p>
            <a:pPr algn="just"/>
            <a:r>
              <a:rPr lang="fr-FR" sz="900" baseline="30000" dirty="0">
                <a:latin typeface="Century Gothic" panose="020B0502020202020204" pitchFamily="34" charset="0"/>
              </a:rPr>
              <a:t>1</a:t>
            </a:r>
            <a:r>
              <a:rPr lang="fr-FR" sz="900" dirty="0">
                <a:latin typeface="Century Gothic" panose="020B0502020202020204" pitchFamily="34" charset="0"/>
              </a:rPr>
              <a:t> art. 158, 5.a du CGI</a:t>
            </a:r>
          </a:p>
          <a:p>
            <a:pPr algn="just"/>
            <a:r>
              <a:rPr lang="fr-FR" sz="900" baseline="30000" dirty="0">
                <a:latin typeface="Century Gothic" panose="020B0502020202020204" pitchFamily="34" charset="0"/>
              </a:rPr>
              <a:t>2 </a:t>
            </a:r>
            <a:r>
              <a:rPr lang="fr-FR" sz="900" dirty="0">
                <a:latin typeface="Century Gothic" panose="020B0502020202020204" pitchFamily="34" charset="0"/>
              </a:rPr>
              <a:t>art. 158,6 du CGI </a:t>
            </a:r>
          </a:p>
          <a:p>
            <a:pPr algn="just"/>
            <a:r>
              <a:rPr lang="fr-FR" sz="900" baseline="30000" dirty="0">
                <a:latin typeface="Century Gothic" panose="020B0502020202020204" pitchFamily="34" charset="0"/>
              </a:rPr>
              <a:t>3  </a:t>
            </a:r>
            <a:r>
              <a:rPr lang="fr-FR" sz="900" dirty="0">
                <a:latin typeface="Century Gothic" panose="020B0502020202020204" pitchFamily="34" charset="0"/>
              </a:rPr>
              <a:t>art. 158,5 b quinquies 1° du CGI</a:t>
            </a:r>
          </a:p>
          <a:p>
            <a:pPr algn="just"/>
            <a:r>
              <a:rPr lang="fr-FR" sz="900" baseline="30000" dirty="0">
                <a:latin typeface="Century Gothic" panose="020B0502020202020204" pitchFamily="34" charset="0"/>
              </a:rPr>
              <a:t>4 </a:t>
            </a:r>
            <a:r>
              <a:rPr lang="fr-FR" sz="900" dirty="0">
                <a:latin typeface="Century Gothic" panose="020B0502020202020204" pitchFamily="34" charset="0"/>
              </a:rPr>
              <a:t>art. 158,5 b quinquies 2° du CGI</a:t>
            </a:r>
          </a:p>
          <a:p>
            <a:pPr algn="just"/>
            <a:r>
              <a:rPr lang="fr-FR" sz="900" baseline="30000" dirty="0">
                <a:latin typeface="Century Gothic" panose="020B0502020202020204" pitchFamily="34" charset="0"/>
              </a:rPr>
              <a:t>5 </a:t>
            </a:r>
            <a:r>
              <a:rPr lang="fr-FR" sz="900" dirty="0">
                <a:latin typeface="Century Gothic" panose="020B0502020202020204" pitchFamily="34" charset="0"/>
              </a:rPr>
              <a:t>81,4 bis c du CGI </a:t>
            </a:r>
          </a:p>
          <a:p>
            <a:pPr algn="just"/>
            <a:r>
              <a:rPr lang="fr-FR" sz="900" baseline="30000" dirty="0">
                <a:latin typeface="Century Gothic" panose="020B0502020202020204" pitchFamily="34" charset="0"/>
              </a:rPr>
              <a:t>6 </a:t>
            </a:r>
            <a:r>
              <a:rPr lang="fr-FR" sz="900" dirty="0">
                <a:latin typeface="Century Gothic" panose="020B0502020202020204" pitchFamily="34" charset="0"/>
              </a:rPr>
              <a:t>81,4 bis c du CGI </a:t>
            </a:r>
          </a:p>
          <a:p>
            <a:pPr algn="just"/>
            <a:endParaRPr lang="fr-FR" sz="900" dirty="0">
              <a:latin typeface="Century Gothic" panose="020B0502020202020204" pitchFamily="34" charset="0"/>
            </a:endParaRPr>
          </a:p>
        </p:txBody>
      </p:sp>
      <p:sp>
        <p:nvSpPr>
          <p:cNvPr id="7" name="Rectangle 6">
            <a:extLst>
              <a:ext uri="{FF2B5EF4-FFF2-40B4-BE49-F238E27FC236}">
                <a16:creationId xmlns="" xmlns:a16="http://schemas.microsoft.com/office/drawing/2014/main" id="{90D656D9-1AE4-4A33-B958-7CD46F631DBA}"/>
              </a:ext>
            </a:extLst>
          </p:cNvPr>
          <p:cNvSpPr/>
          <p:nvPr/>
        </p:nvSpPr>
        <p:spPr>
          <a:xfrm>
            <a:off x="6156895" y="9019108"/>
            <a:ext cx="2030175" cy="244234"/>
          </a:xfrm>
          <a:prstGeom prst="rect">
            <a:avLst/>
          </a:prstGeom>
        </p:spPr>
        <p:txBody>
          <a:bodyPr wrap="square">
            <a:spAutoFit/>
          </a:bodyPr>
          <a:lstStyle/>
          <a:p>
            <a:pPr algn="just">
              <a:lnSpc>
                <a:spcPct val="107000"/>
              </a:lnSpc>
              <a:spcAft>
                <a:spcPts val="0"/>
              </a:spcAft>
            </a:pPr>
            <a:r>
              <a:rPr lang="fr-FR" sz="1000" i="1" dirty="0">
                <a:latin typeface="Century Gothic" panose="020B0502020202020204" pitchFamily="34" charset="0"/>
                <a:ea typeface="Calibri" panose="020F0502020204030204" pitchFamily="34" charset="0"/>
                <a:cs typeface="Times New Roman" panose="02020603050405020304" pitchFamily="18" charset="0"/>
              </a:rPr>
              <a:t>Witam MFO</a:t>
            </a:r>
            <a:endParaRPr lang="fr-FR" sz="1000" dirty="0">
              <a:effectLst/>
              <a:latin typeface="Century Gothic" panose="020B0502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543687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txBox="1">
            <a:spLocks/>
          </p:cNvSpPr>
          <p:nvPr/>
        </p:nvSpPr>
        <p:spPr>
          <a:xfrm>
            <a:off x="49200" y="378348"/>
            <a:ext cx="7383471" cy="1323872"/>
          </a:xfrm>
          <a:prstGeom prst="rect">
            <a:avLst/>
          </a:prstGeom>
        </p:spPr>
        <p:txBody>
          <a:bodyPr vert="horz" lIns="118983" tIns="59492" rIns="118983" bIns="59492" rtlCol="0" anchor="ctr">
            <a:noAutofit/>
          </a:bodyPr>
          <a:lstStyle>
            <a:lvl1pPr algn="ctr" defTabSz="1028700" rtl="0" eaLnBrk="1" latinLnBrk="0" hangingPunct="1">
              <a:spcBef>
                <a:spcPct val="0"/>
              </a:spcBef>
              <a:buNone/>
              <a:defRPr sz="5000" kern="1200">
                <a:solidFill>
                  <a:schemeClr val="tx1"/>
                </a:solidFill>
                <a:latin typeface="+mj-lt"/>
                <a:ea typeface="+mj-ea"/>
                <a:cs typeface="+mj-cs"/>
              </a:defRPr>
            </a:lvl1pPr>
          </a:lstStyle>
          <a:p>
            <a:pPr marL="126009" algn="l">
              <a:tabLst>
                <a:tab pos="617538" algn="l"/>
                <a:tab pos="6996113" algn="r"/>
              </a:tabLst>
            </a:pPr>
            <a:r>
              <a:rPr lang="fr-FR" sz="1500" b="1" dirty="0">
                <a:latin typeface="Century Gothic" panose="020B0502020202020204" pitchFamily="34" charset="0"/>
              </a:rPr>
              <a:t/>
            </a:r>
            <a:br>
              <a:rPr lang="fr-FR" sz="1500" b="1" dirty="0">
                <a:latin typeface="Century Gothic" panose="020B0502020202020204" pitchFamily="34" charset="0"/>
              </a:rPr>
            </a:br>
            <a:r>
              <a:rPr lang="fr-FR" sz="1500" b="1" dirty="0">
                <a:latin typeface="Century Gothic" panose="020B0502020202020204" pitchFamily="34" charset="0"/>
              </a:rPr>
              <a:t/>
            </a:r>
            <a:br>
              <a:rPr lang="fr-FR" sz="1500" b="1" dirty="0">
                <a:latin typeface="Century Gothic" panose="020B0502020202020204" pitchFamily="34" charset="0"/>
              </a:rPr>
            </a:br>
            <a:r>
              <a:rPr lang="fr-FR" sz="2300" b="1" dirty="0">
                <a:solidFill>
                  <a:srgbClr val="3E8994"/>
                </a:solidFill>
                <a:latin typeface="Century Gothic" panose="020B0502020202020204" pitchFamily="34" charset="0"/>
                <a:cs typeface="Arial" pitchFamily="34" charset="0"/>
              </a:rPr>
              <a:t>▐</a:t>
            </a:r>
            <a:r>
              <a:rPr lang="fr-FR" sz="2300" b="1" dirty="0">
                <a:latin typeface="Century Gothic" panose="020B0502020202020204" pitchFamily="34" charset="0"/>
                <a:cs typeface="Arial" pitchFamily="34" charset="0"/>
              </a:rPr>
              <a:t>	</a:t>
            </a:r>
            <a:r>
              <a:rPr lang="fr-FR" sz="2300" u="sng" dirty="0">
                <a:solidFill>
                  <a:schemeClr val="tx1">
                    <a:lumMod val="50000"/>
                    <a:lumOff val="50000"/>
                  </a:schemeClr>
                </a:solidFill>
                <a:latin typeface="Century Gothic" panose="020B0502020202020204" pitchFamily="34" charset="0"/>
                <a:cs typeface="Arial" pitchFamily="34" charset="0"/>
              </a:rPr>
              <a:t>Nouveautés fiscales pour 2021	</a:t>
            </a:r>
          </a:p>
        </p:txBody>
      </p:sp>
      <p:sp>
        <p:nvSpPr>
          <p:cNvPr id="3" name="Rectangle 2"/>
          <p:cNvSpPr/>
          <p:nvPr/>
        </p:nvSpPr>
        <p:spPr>
          <a:xfrm>
            <a:off x="372467" y="1551033"/>
            <a:ext cx="6768000" cy="274602"/>
          </a:xfrm>
          <a:prstGeom prst="rect">
            <a:avLst/>
          </a:prstGeom>
          <a:solidFill>
            <a:schemeClr val="bg1"/>
          </a:solidFill>
        </p:spPr>
        <p:txBody>
          <a:bodyPr wrap="square" lIns="104306" tIns="52153" rIns="104306" bIns="52153">
            <a:spAutoFit/>
          </a:bodyPr>
          <a:lstStyle/>
          <a:p>
            <a:pPr algn="just"/>
            <a:r>
              <a:rPr lang="fr-FR" sz="1100" dirty="0">
                <a:latin typeface="Century Gothic" panose="020B0502020202020204" pitchFamily="34" charset="0"/>
              </a:rPr>
              <a:t>La Loi de Finances pour 2021 (n° 2020-1721) a été publiée au Journal Officiel le 29/11/2020.</a:t>
            </a:r>
          </a:p>
        </p:txBody>
      </p:sp>
      <p:sp>
        <p:nvSpPr>
          <p:cNvPr id="11" name="Rectangle 10"/>
          <p:cNvSpPr/>
          <p:nvPr/>
        </p:nvSpPr>
        <p:spPr>
          <a:xfrm>
            <a:off x="390939" y="1926488"/>
            <a:ext cx="6779384" cy="539892"/>
          </a:xfrm>
          <a:prstGeom prst="rect">
            <a:avLst/>
          </a:prstGeom>
        </p:spPr>
        <p:txBody>
          <a:bodyPr wrap="square" lIns="104306" tIns="52153" rIns="104306" bIns="52153">
            <a:spAutoFit/>
          </a:bodyPr>
          <a:lstStyle/>
          <a:p>
            <a:pPr>
              <a:tabLst>
                <a:tab pos="10541024" algn="r"/>
              </a:tabLst>
            </a:pPr>
            <a:r>
              <a:rPr lang="fr-FR" sz="1600" b="1" u="sng" cap="small" dirty="0">
                <a:solidFill>
                  <a:srgbClr val="3E8994"/>
                </a:solidFill>
                <a:latin typeface="Century Gothic" panose="020B0502020202020204" pitchFamily="34" charset="0"/>
              </a:rPr>
              <a:t>Mesures visant l’impôt sur le revenu global</a:t>
            </a:r>
            <a:r>
              <a:rPr lang="fr-FR" sz="1100" b="1" u="sng" cap="small" dirty="0">
                <a:solidFill>
                  <a:srgbClr val="3E8994"/>
                </a:solidFill>
                <a:latin typeface="Century Gothic" panose="020B0502020202020204" pitchFamily="34" charset="0"/>
              </a:rPr>
              <a:t>	</a:t>
            </a:r>
            <a:r>
              <a:rPr lang="fr-FR" sz="1100" b="1" dirty="0">
                <a:solidFill>
                  <a:srgbClr val="3E8994"/>
                </a:solidFill>
                <a:latin typeface="Century Gothic" panose="020B0502020202020204" pitchFamily="34" charset="0"/>
              </a:rPr>
              <a:t/>
            </a:r>
            <a:br>
              <a:rPr lang="fr-FR" sz="1100" b="1" dirty="0">
                <a:solidFill>
                  <a:srgbClr val="3E8994"/>
                </a:solidFill>
                <a:latin typeface="Century Gothic" panose="020B0502020202020204" pitchFamily="34" charset="0"/>
              </a:rPr>
            </a:br>
            <a:endParaRPr lang="fr-FR" sz="1100" b="1" dirty="0">
              <a:solidFill>
                <a:srgbClr val="3E8994"/>
              </a:solidFill>
              <a:latin typeface="Century Gothic" panose="020B0502020202020204" pitchFamily="34" charset="0"/>
            </a:endParaRPr>
          </a:p>
        </p:txBody>
      </p:sp>
      <p:sp>
        <p:nvSpPr>
          <p:cNvPr id="4" name="Rectangle 3">
            <a:extLst>
              <a:ext uri="{FF2B5EF4-FFF2-40B4-BE49-F238E27FC236}">
                <a16:creationId xmlns="" xmlns:a16="http://schemas.microsoft.com/office/drawing/2014/main" id="{8E6EBEDB-FCD7-4125-8CC9-9BDB45AFE958}"/>
              </a:ext>
            </a:extLst>
          </p:cNvPr>
          <p:cNvSpPr/>
          <p:nvPr/>
        </p:nvSpPr>
        <p:spPr>
          <a:xfrm>
            <a:off x="504993" y="2275612"/>
            <a:ext cx="6582459" cy="3647152"/>
          </a:xfrm>
          <a:prstGeom prst="rect">
            <a:avLst/>
          </a:prstGeom>
        </p:spPr>
        <p:txBody>
          <a:bodyPr wrap="square">
            <a:spAutoFit/>
          </a:bodyPr>
          <a:lstStyle/>
          <a:p>
            <a:pPr algn="just"/>
            <a:endParaRPr lang="fr-FR" sz="1100" dirty="0">
              <a:latin typeface="Century Gothic" panose="020B0502020202020204" pitchFamily="34" charset="0"/>
            </a:endParaRPr>
          </a:p>
          <a:p>
            <a:pPr marL="171450" indent="-171450" algn="just">
              <a:buFont typeface="Arial" panose="020B0604020202020204" pitchFamily="34" charset="0"/>
              <a:buChar char="•"/>
            </a:pPr>
            <a:r>
              <a:rPr lang="fr-FR" sz="1100" dirty="0">
                <a:latin typeface="Century Gothic" panose="020B0502020202020204" pitchFamily="34" charset="0"/>
              </a:rPr>
              <a:t>La </a:t>
            </a:r>
            <a:r>
              <a:rPr lang="fr-FR" sz="1100" b="1" dirty="0">
                <a:latin typeface="Century Gothic" panose="020B0502020202020204" pitchFamily="34" charset="0"/>
              </a:rPr>
              <a:t>réduction d’impôt Pinel </a:t>
            </a:r>
            <a:r>
              <a:rPr lang="fr-FR" sz="1100" dirty="0">
                <a:latin typeface="Century Gothic" panose="020B0502020202020204" pitchFamily="34" charset="0"/>
              </a:rPr>
              <a:t>est prorogée pour les investissements réalisés jusqu’au 31 décembre 2024. Toutefois, cette prorogation est accompagnée d’une baisse progressive des taux de réduction d’impôt.</a:t>
            </a:r>
          </a:p>
          <a:p>
            <a:pPr marL="171450" indent="-171450" algn="just">
              <a:buFont typeface="Arial" panose="020B0604020202020204" pitchFamily="34" charset="0"/>
              <a:buChar char="•"/>
            </a:pPr>
            <a:endParaRPr lang="fr-FR" sz="1100" dirty="0">
              <a:latin typeface="Century Gothic" panose="020B0502020202020204" pitchFamily="34" charset="0"/>
            </a:endParaRPr>
          </a:p>
          <a:p>
            <a:pPr marL="171450" indent="-171450" algn="just">
              <a:buFont typeface="Arial" panose="020B0604020202020204" pitchFamily="34" charset="0"/>
              <a:buChar char="•"/>
            </a:pPr>
            <a:r>
              <a:rPr lang="fr-FR" sz="1100" b="1" dirty="0">
                <a:latin typeface="Century Gothic" panose="020B0502020202020204" pitchFamily="34" charset="0"/>
              </a:rPr>
              <a:t>Investissement dans des PME </a:t>
            </a:r>
            <a:r>
              <a:rPr lang="fr-FR" sz="1100" dirty="0">
                <a:latin typeface="Century Gothic" panose="020B0502020202020204" pitchFamily="34" charset="0"/>
              </a:rPr>
              <a:t>en direct ou via des FIP/FCPI (réduction Madelin) : Le taux majoré de la réduction est fixé à 25% pour les investissements réalisés jusqu’au 31 décembre 2021. </a:t>
            </a:r>
          </a:p>
          <a:p>
            <a:pPr algn="just"/>
            <a:endParaRPr lang="fr-FR" sz="1100" dirty="0">
              <a:latin typeface="Century Gothic" panose="020B0502020202020204" pitchFamily="34" charset="0"/>
            </a:endParaRPr>
          </a:p>
          <a:p>
            <a:pPr marL="171450" indent="-171450" algn="just">
              <a:buFont typeface="Arial" panose="020B0604020202020204" pitchFamily="34" charset="0"/>
              <a:buChar char="•"/>
            </a:pPr>
            <a:r>
              <a:rPr lang="fr-FR" sz="1100" dirty="0">
                <a:latin typeface="Century Gothic" panose="020B0502020202020204" pitchFamily="34" charset="0"/>
              </a:rPr>
              <a:t>La Loi de Finances pour 2021 introduit un </a:t>
            </a:r>
            <a:r>
              <a:rPr lang="fr-FR" sz="1100" b="1" dirty="0">
                <a:latin typeface="Century Gothic" panose="020B0502020202020204" pitchFamily="34" charset="0"/>
              </a:rPr>
              <a:t>crédit d’impôt exceptionnel</a:t>
            </a:r>
            <a:r>
              <a:rPr lang="fr-FR" sz="1100" dirty="0">
                <a:latin typeface="Century Gothic" panose="020B0502020202020204" pitchFamily="34" charset="0"/>
              </a:rPr>
              <a:t> pour les bailleurs particuliers et professionnels qui consentent un abandon définitif de loyer sur des locaux situés en France et au plus tard le 31 décembre 2021 au profit d’entreprises locataires.</a:t>
            </a:r>
          </a:p>
          <a:p>
            <a:pPr marL="171450" indent="-171450" algn="just">
              <a:buFont typeface="Arial" panose="020B0604020202020204" pitchFamily="34" charset="0"/>
              <a:buChar char="•"/>
            </a:pPr>
            <a:endParaRPr lang="fr-FR" sz="1100" dirty="0">
              <a:latin typeface="Century Gothic" panose="020B0502020202020204" pitchFamily="34" charset="0"/>
            </a:endParaRPr>
          </a:p>
          <a:p>
            <a:pPr marL="171450" indent="-171450" algn="just">
              <a:buFont typeface="Arial" panose="020B0604020202020204" pitchFamily="34" charset="0"/>
              <a:buChar char="•"/>
            </a:pPr>
            <a:r>
              <a:rPr lang="fr-FR" sz="1100" dirty="0">
                <a:latin typeface="Century Gothic" panose="020B0502020202020204" pitchFamily="34" charset="0"/>
              </a:rPr>
              <a:t>A titre dérogatoire, les dons effectués au profit d'organismes sans but lucratif qui procèdent à la fourniture gratuite de repas à des personnes en difficulté, qui contribuent à favoriser leur logement ou qui procèdent, à titre principal, à la fourniture gratuite des soins à des personnes en difficulté sont </a:t>
            </a:r>
            <a:r>
              <a:rPr lang="fr-FR" sz="1100" b="1" dirty="0">
                <a:latin typeface="Century Gothic" panose="020B0502020202020204" pitchFamily="34" charset="0"/>
              </a:rPr>
              <a:t>retenus dans la limite de 1 000 € pour l’imposition des revenus 2021</a:t>
            </a:r>
            <a:r>
              <a:rPr lang="fr-FR" sz="1100" dirty="0">
                <a:latin typeface="Century Gothic" panose="020B0502020202020204" pitchFamily="34" charset="0"/>
              </a:rPr>
              <a:t>. Le plafond normalement applicable devait, en principe, être fixé à 552 €. Ces versements permettent d’obtenir une réduction d'impôt fixée à </a:t>
            </a:r>
            <a:r>
              <a:rPr lang="fr-FR" sz="1100" b="1" dirty="0">
                <a:latin typeface="Century Gothic" panose="020B0502020202020204" pitchFamily="34" charset="0"/>
              </a:rPr>
              <a:t>75 % du montant des sommes versées.</a:t>
            </a:r>
            <a:r>
              <a:rPr lang="fr-FR" sz="1100" dirty="0">
                <a:latin typeface="Century Gothic" panose="020B0502020202020204" pitchFamily="34" charset="0"/>
              </a:rPr>
              <a:t>.</a:t>
            </a:r>
          </a:p>
          <a:p>
            <a:pPr algn="just"/>
            <a:endParaRPr lang="fr-FR" sz="1100" dirty="0">
              <a:latin typeface="Century Gothic" panose="020B0502020202020204" pitchFamily="34" charset="0"/>
            </a:endParaRPr>
          </a:p>
        </p:txBody>
      </p:sp>
      <p:sp>
        <p:nvSpPr>
          <p:cNvPr id="14" name="Rectangle 13">
            <a:extLst>
              <a:ext uri="{FF2B5EF4-FFF2-40B4-BE49-F238E27FC236}">
                <a16:creationId xmlns="" xmlns:a16="http://schemas.microsoft.com/office/drawing/2014/main" id="{1DD2090A-7C8C-4950-8D98-17C9295D3188}"/>
              </a:ext>
            </a:extLst>
          </p:cNvPr>
          <p:cNvSpPr/>
          <p:nvPr/>
        </p:nvSpPr>
        <p:spPr>
          <a:xfrm>
            <a:off x="366775" y="8659068"/>
            <a:ext cx="6779384" cy="539892"/>
          </a:xfrm>
          <a:prstGeom prst="rect">
            <a:avLst/>
          </a:prstGeom>
        </p:spPr>
        <p:txBody>
          <a:bodyPr wrap="square" lIns="104306" tIns="52153" rIns="104306" bIns="52153">
            <a:spAutoFit/>
          </a:bodyPr>
          <a:lstStyle/>
          <a:p>
            <a:pPr>
              <a:tabLst>
                <a:tab pos="10541024" algn="r"/>
              </a:tabLst>
            </a:pPr>
            <a:r>
              <a:rPr lang="fr-FR" sz="1600" b="1" u="sng" cap="small" dirty="0">
                <a:solidFill>
                  <a:srgbClr val="3E8994"/>
                </a:solidFill>
                <a:latin typeface="Century Gothic" panose="020B0502020202020204" pitchFamily="34" charset="0"/>
              </a:rPr>
              <a:t>Mesures visant les sommes versées en cas de séparation des époux</a:t>
            </a:r>
            <a:r>
              <a:rPr lang="fr-FR" sz="1100" b="1" u="sng" cap="small" dirty="0">
                <a:solidFill>
                  <a:srgbClr val="3E8994"/>
                </a:solidFill>
                <a:latin typeface="Century Gothic" panose="020B0502020202020204" pitchFamily="34" charset="0"/>
              </a:rPr>
              <a:t>	 </a:t>
            </a:r>
            <a:r>
              <a:rPr lang="fr-FR" sz="1100" b="1" dirty="0">
                <a:solidFill>
                  <a:srgbClr val="3E8994"/>
                </a:solidFill>
                <a:latin typeface="Century Gothic" panose="020B0502020202020204" pitchFamily="34" charset="0"/>
              </a:rPr>
              <a:t/>
            </a:r>
            <a:br>
              <a:rPr lang="fr-FR" sz="1100" b="1" dirty="0">
                <a:solidFill>
                  <a:srgbClr val="3E8994"/>
                </a:solidFill>
                <a:latin typeface="Century Gothic" panose="020B0502020202020204" pitchFamily="34" charset="0"/>
              </a:rPr>
            </a:br>
            <a:endParaRPr lang="fr-FR" sz="1100" b="1" dirty="0">
              <a:solidFill>
                <a:srgbClr val="3E8994"/>
              </a:solidFill>
              <a:latin typeface="Century Gothic" panose="020B0502020202020204" pitchFamily="34" charset="0"/>
            </a:endParaRPr>
          </a:p>
        </p:txBody>
      </p:sp>
      <p:sp>
        <p:nvSpPr>
          <p:cNvPr id="15" name="Rectangle 14">
            <a:extLst>
              <a:ext uri="{FF2B5EF4-FFF2-40B4-BE49-F238E27FC236}">
                <a16:creationId xmlns="" xmlns:a16="http://schemas.microsoft.com/office/drawing/2014/main" id="{28C08E52-9EB9-4186-BDC0-C663023BE710}"/>
              </a:ext>
            </a:extLst>
          </p:cNvPr>
          <p:cNvSpPr/>
          <p:nvPr/>
        </p:nvSpPr>
        <p:spPr>
          <a:xfrm>
            <a:off x="465238" y="9135248"/>
            <a:ext cx="6622214" cy="1107996"/>
          </a:xfrm>
          <a:prstGeom prst="rect">
            <a:avLst/>
          </a:prstGeom>
        </p:spPr>
        <p:txBody>
          <a:bodyPr wrap="square">
            <a:spAutoFit/>
          </a:bodyPr>
          <a:lstStyle/>
          <a:p>
            <a:pPr algn="just"/>
            <a:r>
              <a:rPr lang="fr-FR" sz="1100" dirty="0">
                <a:latin typeface="Century Gothic" panose="020B0502020202020204" pitchFamily="34" charset="0"/>
              </a:rPr>
              <a:t>Avant la Loi de Finances pour 2021, il était exclu toute possibilité de déduction d’un versement spontané, pour contribuer aux charges du mariage, du revenu d’un </a:t>
            </a:r>
            <a:r>
              <a:rPr lang="fr-FR" sz="1100" b="1" dirty="0">
                <a:latin typeface="Century Gothic" panose="020B0502020202020204" pitchFamily="34" charset="0"/>
              </a:rPr>
              <a:t>époux séparé de fait</a:t>
            </a:r>
            <a:r>
              <a:rPr lang="fr-FR" sz="1100" dirty="0">
                <a:latin typeface="Century Gothic" panose="020B0502020202020204" pitchFamily="34" charset="0"/>
              </a:rPr>
              <a:t>. Depuis la Loi de Finances pour 2021, reprenant une décision du Conseil Constitutionnel, les contributions aux charges du mariage deviennent déductibles du revenu imposable de l’époux débiteur </a:t>
            </a:r>
            <a:r>
              <a:rPr lang="fr-FR" sz="1100" b="1" dirty="0">
                <a:latin typeface="Century Gothic" panose="020B0502020202020204" pitchFamily="34" charset="0"/>
              </a:rPr>
              <a:t>même lorsque le montant n’est pas fixé ou homologué par une décision de justice</a:t>
            </a:r>
            <a:r>
              <a:rPr lang="fr-FR" sz="1100" dirty="0">
                <a:latin typeface="Century Gothic" panose="020B0502020202020204" pitchFamily="34" charset="0"/>
              </a:rPr>
              <a:t>. </a:t>
            </a:r>
          </a:p>
        </p:txBody>
      </p:sp>
      <p:sp>
        <p:nvSpPr>
          <p:cNvPr id="18" name="Rectangle 17">
            <a:extLst>
              <a:ext uri="{FF2B5EF4-FFF2-40B4-BE49-F238E27FC236}">
                <a16:creationId xmlns="" xmlns:a16="http://schemas.microsoft.com/office/drawing/2014/main" id="{198F9BC0-0AB3-4177-83A7-7DDB021D485F}"/>
              </a:ext>
            </a:extLst>
          </p:cNvPr>
          <p:cNvSpPr/>
          <p:nvPr/>
        </p:nvSpPr>
        <p:spPr>
          <a:xfrm>
            <a:off x="390939" y="5850756"/>
            <a:ext cx="6779384" cy="539892"/>
          </a:xfrm>
          <a:prstGeom prst="rect">
            <a:avLst/>
          </a:prstGeom>
        </p:spPr>
        <p:txBody>
          <a:bodyPr wrap="square" lIns="104306" tIns="52153" rIns="104306" bIns="52153">
            <a:spAutoFit/>
          </a:bodyPr>
          <a:lstStyle/>
          <a:p>
            <a:pPr>
              <a:tabLst>
                <a:tab pos="10541024" algn="r"/>
              </a:tabLst>
            </a:pPr>
            <a:r>
              <a:rPr lang="fr-FR" sz="1600" b="1" u="sng" cap="small" dirty="0">
                <a:solidFill>
                  <a:srgbClr val="3E8994"/>
                </a:solidFill>
                <a:latin typeface="Century Gothic" panose="020B0502020202020204" pitchFamily="34" charset="0"/>
              </a:rPr>
              <a:t>Mesures visant les non-résidents fiscaux de France</a:t>
            </a:r>
            <a:r>
              <a:rPr lang="fr-FR" sz="1100" b="1" u="sng" cap="small" dirty="0">
                <a:solidFill>
                  <a:srgbClr val="3E8994"/>
                </a:solidFill>
                <a:latin typeface="Century Gothic" panose="020B0502020202020204" pitchFamily="34" charset="0"/>
              </a:rPr>
              <a:t>	</a:t>
            </a:r>
            <a:r>
              <a:rPr lang="fr-FR" sz="1100" b="1" dirty="0">
                <a:solidFill>
                  <a:srgbClr val="3E8994"/>
                </a:solidFill>
                <a:latin typeface="Century Gothic" panose="020B0502020202020204" pitchFamily="34" charset="0"/>
              </a:rPr>
              <a:t/>
            </a:r>
            <a:br>
              <a:rPr lang="fr-FR" sz="1100" b="1" dirty="0">
                <a:solidFill>
                  <a:srgbClr val="3E8994"/>
                </a:solidFill>
                <a:latin typeface="Century Gothic" panose="020B0502020202020204" pitchFamily="34" charset="0"/>
              </a:rPr>
            </a:br>
            <a:endParaRPr lang="fr-FR" sz="1100" b="1" dirty="0">
              <a:solidFill>
                <a:srgbClr val="3E8994"/>
              </a:solidFill>
              <a:latin typeface="Century Gothic" panose="020B0502020202020204" pitchFamily="34" charset="0"/>
            </a:endParaRPr>
          </a:p>
        </p:txBody>
      </p:sp>
      <p:sp>
        <p:nvSpPr>
          <p:cNvPr id="19" name="Rectangle 18">
            <a:extLst>
              <a:ext uri="{FF2B5EF4-FFF2-40B4-BE49-F238E27FC236}">
                <a16:creationId xmlns="" xmlns:a16="http://schemas.microsoft.com/office/drawing/2014/main" id="{27421984-2B9A-4687-B4D0-BAF259D9804B}"/>
              </a:ext>
            </a:extLst>
          </p:cNvPr>
          <p:cNvSpPr/>
          <p:nvPr/>
        </p:nvSpPr>
        <p:spPr>
          <a:xfrm>
            <a:off x="529638" y="6282804"/>
            <a:ext cx="6582460" cy="938719"/>
          </a:xfrm>
          <a:prstGeom prst="rect">
            <a:avLst/>
          </a:prstGeom>
        </p:spPr>
        <p:txBody>
          <a:bodyPr wrap="square">
            <a:spAutoFit/>
          </a:bodyPr>
          <a:lstStyle/>
          <a:p>
            <a:pPr algn="just"/>
            <a:r>
              <a:rPr lang="fr-FR" sz="1100" dirty="0">
                <a:latin typeface="Century Gothic" panose="020B0502020202020204" pitchFamily="34" charset="0"/>
              </a:rPr>
              <a:t>Il existe une retenue à la source spécifique sur les salaires et revenus assimilés de source française des contribuables non-résidents. Cette dernière revêt un caractère partiellement libératoire. Se posait la question de la suppression de cette retenue à la source spécifique, </a:t>
            </a:r>
            <a:r>
              <a:rPr lang="fr-FR" sz="1100" b="1" dirty="0">
                <a:latin typeface="Century Gothic" panose="020B0502020202020204" pitchFamily="34" charset="0"/>
              </a:rPr>
              <a:t>elle sera finalement maintenue</a:t>
            </a:r>
            <a:r>
              <a:rPr lang="fr-FR" sz="1100" dirty="0">
                <a:latin typeface="Century Gothic" panose="020B0502020202020204" pitchFamily="34" charset="0"/>
              </a:rPr>
              <a:t>. Son barème a fait l’objet d’une revalorisation et est le suivant :</a:t>
            </a:r>
          </a:p>
          <a:p>
            <a:pPr algn="just"/>
            <a:endParaRPr lang="fr-FR" sz="1100" dirty="0">
              <a:latin typeface="Century Gothic" panose="020B0502020202020204" pitchFamily="34" charset="0"/>
            </a:endParaRPr>
          </a:p>
        </p:txBody>
      </p:sp>
      <p:pic>
        <p:nvPicPr>
          <p:cNvPr id="6" name="Image 5">
            <a:extLst>
              <a:ext uri="{FF2B5EF4-FFF2-40B4-BE49-F238E27FC236}">
                <a16:creationId xmlns="" xmlns:a16="http://schemas.microsoft.com/office/drawing/2014/main" id="{1CB3327B-4F91-6442-B6B9-818862D6A6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45698" y="7146900"/>
            <a:ext cx="3590474" cy="1418675"/>
          </a:xfrm>
          <a:prstGeom prst="rect">
            <a:avLst/>
          </a:prstGeom>
        </p:spPr>
      </p:pic>
    </p:spTree>
    <p:extLst>
      <p:ext uri="{BB962C8B-B14F-4D97-AF65-F5344CB8AC3E}">
        <p14:creationId xmlns:p14="http://schemas.microsoft.com/office/powerpoint/2010/main" val="23785737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1"/>
          <p:cNvSpPr txBox="1">
            <a:spLocks/>
          </p:cNvSpPr>
          <p:nvPr/>
        </p:nvSpPr>
        <p:spPr>
          <a:xfrm>
            <a:off x="49200" y="378348"/>
            <a:ext cx="7383471" cy="1323872"/>
          </a:xfrm>
          <a:prstGeom prst="rect">
            <a:avLst/>
          </a:prstGeom>
        </p:spPr>
        <p:txBody>
          <a:bodyPr vert="horz" lIns="118983" tIns="59492" rIns="118983" bIns="59492" rtlCol="0" anchor="ctr">
            <a:noAutofit/>
          </a:bodyPr>
          <a:lstStyle>
            <a:lvl1pPr algn="ctr" defTabSz="1028700" rtl="0" eaLnBrk="1" latinLnBrk="0" hangingPunct="1">
              <a:spcBef>
                <a:spcPct val="0"/>
              </a:spcBef>
              <a:buNone/>
              <a:defRPr sz="5000" kern="1200">
                <a:solidFill>
                  <a:schemeClr val="tx1"/>
                </a:solidFill>
                <a:latin typeface="+mj-lt"/>
                <a:ea typeface="+mj-ea"/>
                <a:cs typeface="+mj-cs"/>
              </a:defRPr>
            </a:lvl1pPr>
          </a:lstStyle>
          <a:p>
            <a:pPr marL="126009">
              <a:tabLst>
                <a:tab pos="617538" algn="l"/>
                <a:tab pos="6996113" algn="r"/>
              </a:tabLst>
            </a:pPr>
            <a:r>
              <a:rPr lang="fr-FR" sz="1500" b="1" dirty="0">
                <a:latin typeface="Century Gothic" panose="020B0502020202020204" pitchFamily="34" charset="0"/>
              </a:rPr>
              <a:t/>
            </a:r>
            <a:br>
              <a:rPr lang="fr-FR" sz="1500" b="1" dirty="0">
                <a:latin typeface="Century Gothic" panose="020B0502020202020204" pitchFamily="34" charset="0"/>
              </a:rPr>
            </a:br>
            <a:r>
              <a:rPr lang="fr-FR" sz="1500" b="1" dirty="0">
                <a:latin typeface="Century Gothic" panose="020B0502020202020204" pitchFamily="34" charset="0"/>
              </a:rPr>
              <a:t/>
            </a:r>
            <a:br>
              <a:rPr lang="fr-FR" sz="1500" b="1" dirty="0">
                <a:latin typeface="Century Gothic" panose="020B0502020202020204" pitchFamily="34" charset="0"/>
              </a:rPr>
            </a:br>
            <a:r>
              <a:rPr lang="fr-FR" sz="2300" b="1" dirty="0">
                <a:solidFill>
                  <a:srgbClr val="3E8994"/>
                </a:solidFill>
                <a:latin typeface="Century Gothic" panose="020B0502020202020204" pitchFamily="34" charset="0"/>
                <a:cs typeface="Arial" pitchFamily="34" charset="0"/>
              </a:rPr>
              <a:t>▐</a:t>
            </a:r>
            <a:r>
              <a:rPr lang="fr-FR" sz="2300" b="1" dirty="0">
                <a:latin typeface="Century Gothic" panose="020B0502020202020204" pitchFamily="34" charset="0"/>
                <a:cs typeface="Arial" pitchFamily="34" charset="0"/>
              </a:rPr>
              <a:t>	</a:t>
            </a:r>
            <a:r>
              <a:rPr lang="fr-FR" sz="2300" u="sng" dirty="0">
                <a:solidFill>
                  <a:schemeClr val="tx1">
                    <a:lumMod val="50000"/>
                    <a:lumOff val="50000"/>
                  </a:schemeClr>
                </a:solidFill>
                <a:latin typeface="Century Gothic" panose="020B0502020202020204" pitchFamily="34" charset="0"/>
                <a:cs typeface="Arial" pitchFamily="34" charset="0"/>
              </a:rPr>
              <a:t>ANNEXES	</a:t>
            </a:r>
          </a:p>
        </p:txBody>
      </p:sp>
      <p:sp>
        <p:nvSpPr>
          <p:cNvPr id="5" name="Rectangle 4"/>
          <p:cNvSpPr/>
          <p:nvPr/>
        </p:nvSpPr>
        <p:spPr>
          <a:xfrm>
            <a:off x="7813079" y="6642844"/>
            <a:ext cx="6813142" cy="820905"/>
          </a:xfrm>
          <a:prstGeom prst="rect">
            <a:avLst/>
          </a:prstGeom>
        </p:spPr>
        <p:txBody>
          <a:bodyPr wrap="square" lIns="104306" tIns="52153" rIns="104306" bIns="52153">
            <a:spAutoFit/>
          </a:bodyPr>
          <a:lstStyle/>
          <a:p>
            <a:pPr>
              <a:spcAft>
                <a:spcPts val="342"/>
              </a:spcAft>
              <a:tabLst>
                <a:tab pos="10952089" algn="r"/>
              </a:tabLst>
            </a:pPr>
            <a:endParaRPr lang="fr-FR" sz="1100" dirty="0">
              <a:latin typeface="Century Gothic" panose="020B0502020202020204" pitchFamily="34" charset="0"/>
            </a:endParaRPr>
          </a:p>
          <a:p>
            <a:pPr marL="195573" indent="-195573">
              <a:buFont typeface="Wingdings" panose="05000000000000000000" pitchFamily="2" charset="2"/>
              <a:buChar char="§"/>
            </a:pPr>
            <a:endParaRPr lang="fr-FR" sz="1100" dirty="0">
              <a:latin typeface="Century Gothic" panose="020B0502020202020204" pitchFamily="34" charset="0"/>
            </a:endParaRPr>
          </a:p>
          <a:p>
            <a:endParaRPr lang="fr-FR" sz="1100" dirty="0">
              <a:latin typeface="Century Gothic" panose="020B0502020202020204" pitchFamily="34" charset="0"/>
            </a:endParaRPr>
          </a:p>
          <a:p>
            <a:endParaRPr lang="fr-FR" sz="1100" dirty="0">
              <a:latin typeface="Century Gothic" panose="020B0502020202020204" pitchFamily="34" charset="0"/>
            </a:endParaRPr>
          </a:p>
        </p:txBody>
      </p:sp>
      <p:sp>
        <p:nvSpPr>
          <p:cNvPr id="9" name="Rectangle 8">
            <a:extLst>
              <a:ext uri="{FF2B5EF4-FFF2-40B4-BE49-F238E27FC236}">
                <a16:creationId xmlns="" xmlns:a16="http://schemas.microsoft.com/office/drawing/2014/main" id="{9BE7BE38-B382-44F2-9C87-296994C1BC85}"/>
              </a:ext>
            </a:extLst>
          </p:cNvPr>
          <p:cNvSpPr/>
          <p:nvPr/>
        </p:nvSpPr>
        <p:spPr>
          <a:xfrm>
            <a:off x="306196" y="1795336"/>
            <a:ext cx="6779384" cy="443879"/>
          </a:xfrm>
          <a:prstGeom prst="rect">
            <a:avLst/>
          </a:prstGeom>
        </p:spPr>
        <p:txBody>
          <a:bodyPr wrap="square" lIns="104306" tIns="52153" rIns="104306" bIns="52153" numCol="2" spcCol="410652">
            <a:spAutoFit/>
          </a:bodyPr>
          <a:lstStyle/>
          <a:p>
            <a:pPr algn="just"/>
            <a:endParaRPr lang="fr-FR" sz="1100" dirty="0">
              <a:latin typeface="Century Gothic" panose="020B0502020202020204" pitchFamily="34" charset="0"/>
            </a:endParaRPr>
          </a:p>
          <a:p>
            <a:pPr algn="just"/>
            <a:endParaRPr lang="fr-FR" sz="1100" dirty="0">
              <a:latin typeface="Century Gothic" panose="020B0502020202020204" pitchFamily="34" charset="0"/>
            </a:endParaRPr>
          </a:p>
        </p:txBody>
      </p:sp>
      <p:sp>
        <p:nvSpPr>
          <p:cNvPr id="6" name="Rectangle 5">
            <a:extLst>
              <a:ext uri="{FF2B5EF4-FFF2-40B4-BE49-F238E27FC236}">
                <a16:creationId xmlns="" xmlns:a16="http://schemas.microsoft.com/office/drawing/2014/main" id="{A9E139E9-3545-429E-B06E-D91B96B52E69}"/>
              </a:ext>
            </a:extLst>
          </p:cNvPr>
          <p:cNvSpPr/>
          <p:nvPr/>
        </p:nvSpPr>
        <p:spPr>
          <a:xfrm>
            <a:off x="325348" y="1795336"/>
            <a:ext cx="6910201" cy="584775"/>
          </a:xfrm>
          <a:prstGeom prst="rect">
            <a:avLst/>
          </a:prstGeom>
        </p:spPr>
        <p:txBody>
          <a:bodyPr wrap="square">
            <a:spAutoFit/>
          </a:bodyPr>
          <a:lstStyle/>
          <a:p>
            <a:pPr algn="just">
              <a:spcBef>
                <a:spcPts val="1369"/>
              </a:spcBef>
              <a:spcAft>
                <a:spcPts val="342"/>
              </a:spcAft>
              <a:tabLst>
                <a:tab pos="10541024" algn="r"/>
              </a:tabLst>
            </a:pPr>
            <a:r>
              <a:rPr lang="fr-FR" sz="1600" b="1" u="sng" cap="small" dirty="0">
                <a:solidFill>
                  <a:srgbClr val="3E8994"/>
                </a:solidFill>
                <a:latin typeface="Century Gothic" panose="020B0502020202020204" pitchFamily="34" charset="0"/>
              </a:rPr>
              <a:t>Annexe 1 : Grille du taux par défaut du prélèvement à la source applicable aux contribuables domiciliés en métropole ou hors de France*</a:t>
            </a:r>
          </a:p>
        </p:txBody>
      </p:sp>
      <p:graphicFrame>
        <p:nvGraphicFramePr>
          <p:cNvPr id="12" name="Tableau 11">
            <a:extLst>
              <a:ext uri="{FF2B5EF4-FFF2-40B4-BE49-F238E27FC236}">
                <a16:creationId xmlns="" xmlns:a16="http://schemas.microsoft.com/office/drawing/2014/main" id="{8AF29BB8-433B-4383-AC07-BE1B55646EF0}"/>
              </a:ext>
            </a:extLst>
          </p:cNvPr>
          <p:cNvGraphicFramePr>
            <a:graphicFrameLocks noGrp="1"/>
          </p:cNvGraphicFramePr>
          <p:nvPr>
            <p:extLst>
              <p:ext uri="{D42A27DB-BD31-4B8C-83A1-F6EECF244321}">
                <p14:modId xmlns:p14="http://schemas.microsoft.com/office/powerpoint/2010/main" val="3418211661"/>
              </p:ext>
            </p:extLst>
          </p:nvPr>
        </p:nvGraphicFramePr>
        <p:xfrm>
          <a:off x="647077" y="4181467"/>
          <a:ext cx="2875347" cy="4102065"/>
        </p:xfrm>
        <a:graphic>
          <a:graphicData uri="http://schemas.openxmlformats.org/drawingml/2006/table">
            <a:tbl>
              <a:tblPr firstRow="1" bandRow="1">
                <a:tableStyleId>{5C22544A-7EE6-4342-B048-85BDC9FD1C3A}</a:tableStyleId>
              </a:tblPr>
              <a:tblGrid>
                <a:gridCol w="1710890">
                  <a:extLst>
                    <a:ext uri="{9D8B030D-6E8A-4147-A177-3AD203B41FA5}">
                      <a16:colId xmlns="" xmlns:a16="http://schemas.microsoft.com/office/drawing/2014/main" val="20000"/>
                    </a:ext>
                  </a:extLst>
                </a:gridCol>
                <a:gridCol w="1164457">
                  <a:extLst>
                    <a:ext uri="{9D8B030D-6E8A-4147-A177-3AD203B41FA5}">
                      <a16:colId xmlns="" xmlns:a16="http://schemas.microsoft.com/office/drawing/2014/main" val="20001"/>
                    </a:ext>
                  </a:extLst>
                </a:gridCol>
              </a:tblGrid>
              <a:tr h="733185">
                <a:tc>
                  <a:txBody>
                    <a:bodyPr/>
                    <a:lstStyle/>
                    <a:p>
                      <a:pPr algn="ctr"/>
                      <a:endParaRPr lang="fr-FR" sz="1100" kern="800" dirty="0">
                        <a:solidFill>
                          <a:schemeClr val="bg1"/>
                        </a:solidFill>
                        <a:latin typeface="Century Gothic" panose="020B0502020202020204" pitchFamily="34" charset="0"/>
                      </a:endParaRPr>
                    </a:p>
                    <a:p>
                      <a:pPr algn="ctr"/>
                      <a:r>
                        <a:rPr lang="fr-FR" sz="1100" kern="800" dirty="0">
                          <a:solidFill>
                            <a:schemeClr val="bg1"/>
                          </a:solidFill>
                          <a:latin typeface="Century Gothic" panose="020B0502020202020204" pitchFamily="34" charset="0"/>
                        </a:rPr>
                        <a:t>Base mensuelle de prélèvement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E8994"/>
                    </a:solidFill>
                  </a:tcPr>
                </a:tc>
                <a:tc>
                  <a:txBody>
                    <a:bodyPr/>
                    <a:lstStyle/>
                    <a:p>
                      <a:pPr algn="ctr"/>
                      <a:endParaRPr lang="fr-FR" sz="1100" kern="800" dirty="0">
                        <a:solidFill>
                          <a:schemeClr val="bg1"/>
                        </a:solidFill>
                        <a:latin typeface="Century Gothic" panose="020B0502020202020204" pitchFamily="34" charset="0"/>
                      </a:endParaRPr>
                    </a:p>
                    <a:p>
                      <a:pPr algn="ctr"/>
                      <a:r>
                        <a:rPr lang="fr-FR" sz="1100" kern="800" dirty="0">
                          <a:solidFill>
                            <a:schemeClr val="bg1"/>
                          </a:solidFill>
                          <a:latin typeface="Century Gothic" panose="020B0502020202020204" pitchFamily="34" charset="0"/>
                        </a:rPr>
                        <a:t>Taux proportionnel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E8994"/>
                    </a:solidFill>
                  </a:tcPr>
                </a:tc>
                <a:extLst>
                  <a:ext uri="{0D108BD9-81ED-4DB2-BD59-A6C34878D82A}">
                    <a16:rowId xmlns="" xmlns:a16="http://schemas.microsoft.com/office/drawing/2014/main" val="10002"/>
                  </a:ext>
                </a:extLst>
              </a:tr>
              <a:tr h="336888">
                <a:tc>
                  <a:txBody>
                    <a:bodyPr/>
                    <a:lstStyle/>
                    <a:p>
                      <a:pPr algn="l"/>
                      <a:r>
                        <a:rPr lang="fr-FR" sz="1100" kern="800" dirty="0">
                          <a:latin typeface="Century Gothic" panose="020B0502020202020204" pitchFamily="34" charset="0"/>
                        </a:rPr>
                        <a:t>Inférieure à 1 418 €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fr-FR" sz="1100" kern="800" dirty="0">
                          <a:latin typeface="Century Gothic" panose="020B0502020202020204" pitchFamily="34" charset="0"/>
                        </a:rPr>
                        <a:t>0 %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238271702"/>
                  </a:ext>
                </a:extLst>
              </a:tr>
              <a:tr h="336888">
                <a:tc>
                  <a:txBody>
                    <a:bodyPr/>
                    <a:lstStyle/>
                    <a:p>
                      <a:pPr algn="l"/>
                      <a:r>
                        <a:rPr lang="fr-FR" sz="1100" kern="800" dirty="0">
                          <a:latin typeface="Century Gothic" panose="020B0502020202020204" pitchFamily="34" charset="0"/>
                        </a:rPr>
                        <a:t>De 1 418 € à 1 472 €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lang="fr-FR" sz="1100" kern="800" dirty="0">
                          <a:latin typeface="Century Gothic" panose="020B0502020202020204" pitchFamily="34" charset="0"/>
                        </a:rPr>
                        <a:t>0,5 %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864231530"/>
                  </a:ext>
                </a:extLst>
              </a:tr>
              <a:tr h="336888">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fr-FR" sz="1100" kern="800" dirty="0">
                          <a:latin typeface="Century Gothic" panose="020B0502020202020204" pitchFamily="34" charset="0"/>
                        </a:rPr>
                        <a:t>De 1 472 € à 1 567 €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fr-FR" sz="1100" kern="800" dirty="0">
                          <a:latin typeface="Century Gothic" panose="020B0502020202020204" pitchFamily="34" charset="0"/>
                        </a:rPr>
                        <a:t>1,5 %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3"/>
                  </a:ext>
                </a:extLst>
              </a:tr>
              <a:tr h="336888">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fr-FR" sz="1100" kern="800" dirty="0">
                          <a:latin typeface="Century Gothic" panose="020B0502020202020204" pitchFamily="34" charset="0"/>
                        </a:rPr>
                        <a:t>De 1 567 € à 1 673 €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fr-FR" sz="1100" kern="800" dirty="0">
                          <a:latin typeface="Century Gothic" panose="020B0502020202020204" pitchFamily="34" charset="0"/>
                        </a:rPr>
                        <a:t>2,5 %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5"/>
                  </a:ext>
                </a:extLst>
              </a:tr>
              <a:tr h="336888">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fr-FR" sz="1100" kern="800" dirty="0">
                          <a:latin typeface="Century Gothic" panose="020B0502020202020204" pitchFamily="34" charset="0"/>
                        </a:rPr>
                        <a:t>De 1 673 € à 1 787 €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fr-FR" sz="1100" kern="800" dirty="0">
                          <a:latin typeface="Century Gothic" panose="020B0502020202020204" pitchFamily="34" charset="0"/>
                        </a:rPr>
                        <a:t>3,5 %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6"/>
                  </a:ext>
                </a:extLst>
              </a:tr>
              <a:tr h="336888">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fr-FR" sz="1100" kern="800" dirty="0">
                          <a:latin typeface="Century Gothic" panose="020B0502020202020204" pitchFamily="34" charset="0"/>
                        </a:rPr>
                        <a:t>De 1 787 € à 1 883 €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fr-FR" sz="1100" kern="800" dirty="0">
                          <a:latin typeface="Century Gothic" panose="020B0502020202020204" pitchFamily="34" charset="0"/>
                        </a:rPr>
                        <a:t>4,5 %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4242123803"/>
                  </a:ext>
                </a:extLst>
              </a:tr>
              <a:tr h="336888">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fr-FR" sz="1100" kern="800" dirty="0">
                          <a:latin typeface="Century Gothic" panose="020B0502020202020204" pitchFamily="34" charset="0"/>
                        </a:rPr>
                        <a:t>De 1 883 € à 2 008 €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fr-FR" sz="1100" kern="800" dirty="0">
                          <a:latin typeface="Century Gothic" panose="020B0502020202020204" pitchFamily="34" charset="0"/>
                        </a:rPr>
                        <a:t>6 %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229790836"/>
                  </a:ext>
                </a:extLst>
              </a:tr>
              <a:tr h="336888">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fr-FR" sz="1100" kern="800" dirty="0">
                          <a:latin typeface="Century Gothic" panose="020B0502020202020204" pitchFamily="34" charset="0"/>
                        </a:rPr>
                        <a:t>De 2 008 € à 2 376 €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fr-FR" sz="1100" kern="800" dirty="0">
                          <a:latin typeface="Century Gothic" panose="020B0502020202020204" pitchFamily="34" charset="0"/>
                        </a:rPr>
                        <a:t>7,5 %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715108323"/>
                  </a:ext>
                </a:extLst>
              </a:tr>
              <a:tr h="336888">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fr-FR" sz="1100" kern="800" dirty="0">
                          <a:latin typeface="Century Gothic" panose="020B0502020202020204" pitchFamily="34" charset="0"/>
                        </a:rPr>
                        <a:t>De 2 376 € à 2 720 €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lang="fr-FR" sz="1100" kern="800" dirty="0">
                          <a:latin typeface="Century Gothic" panose="020B0502020202020204" pitchFamily="34" charset="0"/>
                        </a:rPr>
                        <a:t>9 %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924734119"/>
                  </a:ext>
                </a:extLst>
              </a:tr>
              <a:tr h="336888">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fr-FR" sz="1100" kern="800" dirty="0">
                          <a:latin typeface="Century Gothic" panose="020B0502020202020204" pitchFamily="34" charset="0"/>
                        </a:rPr>
                        <a:t>De 2 720 € à 3 098 €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fr-FR" sz="1100" kern="800" dirty="0">
                          <a:latin typeface="Century Gothic" panose="020B0502020202020204" pitchFamily="34" charset="0"/>
                        </a:rPr>
                        <a:t>10,5 %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187575815"/>
                  </a:ext>
                </a:extLst>
              </a:tr>
            </a:tbl>
          </a:graphicData>
        </a:graphic>
      </p:graphicFrame>
      <p:sp>
        <p:nvSpPr>
          <p:cNvPr id="2" name="ZoneTexte 1">
            <a:extLst>
              <a:ext uri="{FF2B5EF4-FFF2-40B4-BE49-F238E27FC236}">
                <a16:creationId xmlns="" xmlns:a16="http://schemas.microsoft.com/office/drawing/2014/main" id="{7D8F3BA1-777C-4397-B75C-292AF29C2E8C}"/>
              </a:ext>
            </a:extLst>
          </p:cNvPr>
          <p:cNvSpPr txBox="1"/>
          <p:nvPr/>
        </p:nvSpPr>
        <p:spPr>
          <a:xfrm>
            <a:off x="585163" y="8603150"/>
            <a:ext cx="6249630" cy="1384995"/>
          </a:xfrm>
          <a:prstGeom prst="rect">
            <a:avLst/>
          </a:prstGeom>
          <a:noFill/>
        </p:spPr>
        <p:txBody>
          <a:bodyPr wrap="square" rtlCol="0">
            <a:spAutoFit/>
          </a:bodyPr>
          <a:lstStyle/>
          <a:p>
            <a:r>
              <a:rPr lang="fr-FR" sz="900" dirty="0">
                <a:latin typeface="Century Gothic" panose="020B0502020202020204" pitchFamily="34" charset="0"/>
              </a:rPr>
              <a:t>*Les contribuables résidant dans les départements d’outre-mer (DOM), Guyane et Mayotte ont une grille de taux spécifique.</a:t>
            </a:r>
          </a:p>
          <a:p>
            <a:endParaRPr lang="fr-FR" sz="1100" dirty="0">
              <a:latin typeface="Century Gothic" panose="020B0502020202020204" pitchFamily="34" charset="0"/>
            </a:endParaRPr>
          </a:p>
          <a:p>
            <a:endParaRPr lang="fr-FR" sz="1100" dirty="0">
              <a:latin typeface="Century Gothic" panose="020B0502020202020204" pitchFamily="34" charset="0"/>
            </a:endParaRPr>
          </a:p>
          <a:p>
            <a:pPr algn="just"/>
            <a:r>
              <a:rPr lang="fr-FR" sz="1100" b="1" u="sng" dirty="0">
                <a:latin typeface="Century Gothic" panose="020B0502020202020204" pitchFamily="34" charset="0"/>
              </a:rPr>
              <a:t>NB</a:t>
            </a:r>
            <a:r>
              <a:rPr lang="fr-FR" sz="1100" b="1" dirty="0">
                <a:latin typeface="Century Gothic" panose="020B0502020202020204" pitchFamily="34" charset="0"/>
              </a:rPr>
              <a:t> : </a:t>
            </a:r>
            <a:r>
              <a:rPr lang="fr-FR" sz="1100" dirty="0">
                <a:latin typeface="Century Gothic" panose="020B0502020202020204" pitchFamily="34" charset="0"/>
              </a:rPr>
              <a:t>Le taux par défaut ne doit pas être confondu avec le « taux individualisé » du prélèvement à la source. Ce dernier permet aux couples mariés ou pacsés de mieux répartir la charge du paiement de l’impôt lorsqu’il existe des écarts de revenus importants entre les deux membres du foyer.</a:t>
            </a:r>
          </a:p>
        </p:txBody>
      </p:sp>
      <p:sp>
        <p:nvSpPr>
          <p:cNvPr id="10" name="ZoneTexte 9">
            <a:extLst>
              <a:ext uri="{FF2B5EF4-FFF2-40B4-BE49-F238E27FC236}">
                <a16:creationId xmlns="" xmlns:a16="http://schemas.microsoft.com/office/drawing/2014/main" id="{F469953F-D7B8-45E4-8C67-8FE5E731CB97}"/>
              </a:ext>
            </a:extLst>
          </p:cNvPr>
          <p:cNvSpPr txBox="1"/>
          <p:nvPr/>
        </p:nvSpPr>
        <p:spPr>
          <a:xfrm>
            <a:off x="325348" y="2440820"/>
            <a:ext cx="6808577" cy="1446550"/>
          </a:xfrm>
          <a:prstGeom prst="rect">
            <a:avLst/>
          </a:prstGeom>
          <a:noFill/>
        </p:spPr>
        <p:txBody>
          <a:bodyPr wrap="square" rtlCol="0">
            <a:spAutoFit/>
          </a:bodyPr>
          <a:lstStyle/>
          <a:p>
            <a:pPr algn="just"/>
            <a:r>
              <a:rPr lang="fr-FR" sz="1100" dirty="0">
                <a:latin typeface="Century Gothic" panose="020B0502020202020204" pitchFamily="34" charset="0"/>
              </a:rPr>
              <a:t>Le taux par défaut du prélèvement à la source dit « taux neutre » ou « taux non personnalisé », est calculé à partir du salaire perçu par le contribuable et ne tient pas compte de la situation de son foyer fiscal (nombre de parts, revenus des autres membres du foyer fiscal, etc.).</a:t>
            </a:r>
          </a:p>
          <a:p>
            <a:pPr algn="just"/>
            <a:r>
              <a:rPr lang="fr-FR" sz="1100" dirty="0">
                <a:latin typeface="Century Gothic" panose="020B0502020202020204" pitchFamily="34" charset="0"/>
              </a:rPr>
              <a:t> </a:t>
            </a:r>
          </a:p>
          <a:p>
            <a:pPr algn="just"/>
            <a:r>
              <a:rPr lang="fr-FR" sz="1100" dirty="0">
                <a:latin typeface="Century Gothic" panose="020B0502020202020204" pitchFamily="34" charset="0"/>
              </a:rPr>
              <a:t>Ainsi, ce taux par défaut peut être appliqué aux situations suivantes :</a:t>
            </a:r>
          </a:p>
          <a:p>
            <a:pPr marL="692978" lvl="1" indent="-171450" algn="just">
              <a:buFont typeface="Arial" panose="020B0604020202020204" pitchFamily="34" charset="0"/>
              <a:buChar char="•"/>
            </a:pPr>
            <a:r>
              <a:rPr lang="fr-FR" sz="1100" dirty="0">
                <a:latin typeface="Century Gothic" panose="020B0502020202020204" pitchFamily="34" charset="0"/>
              </a:rPr>
              <a:t>Sur option pour les salariés désireux de protéger la confidentialité de leurs revenus (autres que les salaires) et notamment vis-à-vis de leurs employeurs ;</a:t>
            </a:r>
          </a:p>
          <a:p>
            <a:pPr marL="692978" lvl="1" indent="-171450" algn="just">
              <a:buFont typeface="Arial" panose="020B0604020202020204" pitchFamily="34" charset="0"/>
              <a:buChar char="•"/>
            </a:pPr>
            <a:r>
              <a:rPr lang="fr-FR" sz="1100" dirty="0">
                <a:latin typeface="Century Gothic" panose="020B0502020202020204" pitchFamily="34" charset="0"/>
              </a:rPr>
              <a:t>Pour les primo-déclarants.</a:t>
            </a:r>
          </a:p>
        </p:txBody>
      </p:sp>
      <p:graphicFrame>
        <p:nvGraphicFramePr>
          <p:cNvPr id="11" name="Tableau 10">
            <a:extLst>
              <a:ext uri="{FF2B5EF4-FFF2-40B4-BE49-F238E27FC236}">
                <a16:creationId xmlns="" xmlns:a16="http://schemas.microsoft.com/office/drawing/2014/main" id="{A2BE9700-F16C-44D4-85EE-ACA20FABD2D5}"/>
              </a:ext>
            </a:extLst>
          </p:cNvPr>
          <p:cNvGraphicFramePr>
            <a:graphicFrameLocks noGrp="1"/>
          </p:cNvGraphicFramePr>
          <p:nvPr>
            <p:extLst>
              <p:ext uri="{D42A27DB-BD31-4B8C-83A1-F6EECF244321}">
                <p14:modId xmlns:p14="http://schemas.microsoft.com/office/powerpoint/2010/main" val="2148303321"/>
              </p:ext>
            </p:extLst>
          </p:nvPr>
        </p:nvGraphicFramePr>
        <p:xfrm>
          <a:off x="3963694" y="4181468"/>
          <a:ext cx="2950492" cy="4098423"/>
        </p:xfrm>
        <a:graphic>
          <a:graphicData uri="http://schemas.openxmlformats.org/drawingml/2006/table">
            <a:tbl>
              <a:tblPr firstRow="1" bandRow="1">
                <a:tableStyleId>{5C22544A-7EE6-4342-B048-85BDC9FD1C3A}</a:tableStyleId>
              </a:tblPr>
              <a:tblGrid>
                <a:gridCol w="1728586">
                  <a:extLst>
                    <a:ext uri="{9D8B030D-6E8A-4147-A177-3AD203B41FA5}">
                      <a16:colId xmlns="" xmlns:a16="http://schemas.microsoft.com/office/drawing/2014/main" val="3216694106"/>
                    </a:ext>
                  </a:extLst>
                </a:gridCol>
                <a:gridCol w="1221906">
                  <a:extLst>
                    <a:ext uri="{9D8B030D-6E8A-4147-A177-3AD203B41FA5}">
                      <a16:colId xmlns="" xmlns:a16="http://schemas.microsoft.com/office/drawing/2014/main" val="463351275"/>
                    </a:ext>
                  </a:extLst>
                </a:gridCol>
              </a:tblGrid>
              <a:tr h="0">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endParaRPr lang="fr-FR" sz="1100" kern="800" dirty="0">
                        <a:solidFill>
                          <a:schemeClr val="bg1"/>
                        </a:solidFill>
                        <a:latin typeface="Century Gothic" panose="020B0502020202020204" pitchFamily="34" charset="0"/>
                      </a:endParaRPr>
                    </a:p>
                    <a:p>
                      <a:pPr marL="0" marR="0" lvl="0" indent="0" algn="ctr" defTabSz="1043056" rtl="0" eaLnBrk="1" fontAlgn="auto" latinLnBrk="0" hangingPunct="1">
                        <a:lnSpc>
                          <a:spcPct val="100000"/>
                        </a:lnSpc>
                        <a:spcBef>
                          <a:spcPts val="0"/>
                        </a:spcBef>
                        <a:spcAft>
                          <a:spcPts val="0"/>
                        </a:spcAft>
                        <a:buClrTx/>
                        <a:buSzTx/>
                        <a:buFontTx/>
                        <a:buNone/>
                        <a:tabLst/>
                        <a:defRPr/>
                      </a:pPr>
                      <a:r>
                        <a:rPr lang="fr-FR" sz="1100" b="1" kern="800" dirty="0">
                          <a:solidFill>
                            <a:schemeClr val="bg1"/>
                          </a:solidFill>
                          <a:latin typeface="Century Gothic" panose="020B0502020202020204" pitchFamily="34" charset="0"/>
                          <a:ea typeface="+mn-ea"/>
                          <a:cs typeface="+mn-cs"/>
                        </a:rPr>
                        <a:t>Base mensuelle de prélèvement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E8994"/>
                    </a:solidFill>
                  </a:tcPr>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endParaRPr lang="fr-FR" sz="1100" kern="800" dirty="0">
                        <a:solidFill>
                          <a:schemeClr val="bg1"/>
                        </a:solidFill>
                        <a:latin typeface="Century Gothic" panose="020B0502020202020204" pitchFamily="34" charset="0"/>
                      </a:endParaRPr>
                    </a:p>
                    <a:p>
                      <a:pPr marL="0" marR="0" lvl="0" indent="0" algn="ctr" defTabSz="1043056" rtl="0" eaLnBrk="1" fontAlgn="auto" latinLnBrk="0" hangingPunct="1">
                        <a:lnSpc>
                          <a:spcPct val="100000"/>
                        </a:lnSpc>
                        <a:spcBef>
                          <a:spcPts val="0"/>
                        </a:spcBef>
                        <a:spcAft>
                          <a:spcPts val="0"/>
                        </a:spcAft>
                        <a:buClrTx/>
                        <a:buSzTx/>
                        <a:buFontTx/>
                        <a:buNone/>
                        <a:tabLst/>
                        <a:defRPr/>
                      </a:pPr>
                      <a:r>
                        <a:rPr lang="fr-FR" sz="1100" kern="800" dirty="0">
                          <a:solidFill>
                            <a:schemeClr val="bg1"/>
                          </a:solidFill>
                          <a:latin typeface="Century Gothic" panose="020B0502020202020204" pitchFamily="34" charset="0"/>
                        </a:rPr>
                        <a:t>Taux proportionnel</a:t>
                      </a:r>
                    </a:p>
                    <a:p>
                      <a:pPr algn="ctr"/>
                      <a:endParaRPr lang="fr-FR" sz="1100" kern="800" dirty="0">
                        <a:solidFill>
                          <a:schemeClr val="bg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E8994"/>
                    </a:solidFill>
                  </a:tcPr>
                </a:tc>
                <a:extLst>
                  <a:ext uri="{0D108BD9-81ED-4DB2-BD59-A6C34878D82A}">
                    <a16:rowId xmlns="" xmlns:a16="http://schemas.microsoft.com/office/drawing/2014/main" val="10002"/>
                  </a:ext>
                </a:extLst>
              </a:tr>
              <a:tr h="331224">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lang="fr-FR" sz="1100" kern="800" dirty="0">
                          <a:latin typeface="Century Gothic" panose="020B0502020202020204" pitchFamily="34" charset="0"/>
                        </a:rPr>
                        <a:t>De 3 098 € à 3 487 €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lang="fr-FR" sz="1100" kern="800" dirty="0">
                          <a:latin typeface="Century Gothic" panose="020B0502020202020204" pitchFamily="34" charset="0"/>
                        </a:rPr>
                        <a:t>12 %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238271702"/>
                  </a:ext>
                </a:extLst>
              </a:tr>
              <a:tr h="360040">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lang="fr-FR" sz="1100" kern="800" dirty="0">
                          <a:latin typeface="Century Gothic" panose="020B0502020202020204" pitchFamily="34" charset="0"/>
                        </a:rPr>
                        <a:t>De 3 487 € à 4 069 €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lang="fr-FR" sz="1100" kern="800" dirty="0">
                          <a:latin typeface="Century Gothic" panose="020B0502020202020204" pitchFamily="34" charset="0"/>
                        </a:rPr>
                        <a:t>14 %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864231530"/>
                  </a:ext>
                </a:extLst>
              </a:tr>
              <a:tr h="288032">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lang="fr-FR" sz="1100" kern="800" dirty="0">
                          <a:latin typeface="Century Gothic" panose="020B0502020202020204" pitchFamily="34" charset="0"/>
                        </a:rPr>
                        <a:t>De 4 069 € à 4 878 €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lang="fr-FR" sz="1100" kern="800" dirty="0">
                          <a:latin typeface="Century Gothic" panose="020B0502020202020204" pitchFamily="34" charset="0"/>
                        </a:rPr>
                        <a:t>16 %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3"/>
                  </a:ext>
                </a:extLst>
              </a:tr>
              <a:tr h="360040">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lang="fr-FR" sz="1100" kern="800" dirty="0">
                          <a:latin typeface="Century Gothic" panose="020B0502020202020204" pitchFamily="34" charset="0"/>
                        </a:rPr>
                        <a:t>De 4 878 € à 6 104 €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lang="fr-FR" sz="1100" kern="800" dirty="0">
                          <a:latin typeface="Century Gothic" panose="020B0502020202020204" pitchFamily="34" charset="0"/>
                        </a:rPr>
                        <a:t>18 %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5"/>
                  </a:ext>
                </a:extLst>
              </a:tr>
              <a:tr h="360040">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lang="fr-FR" sz="1100" kern="800" dirty="0">
                          <a:latin typeface="Century Gothic" panose="020B0502020202020204" pitchFamily="34" charset="0"/>
                        </a:rPr>
                        <a:t>De 6 104 € à 7 625 €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lang="fr-FR" sz="1100" kern="800" dirty="0">
                          <a:latin typeface="Century Gothic" panose="020B0502020202020204" pitchFamily="34" charset="0"/>
                        </a:rPr>
                        <a:t>20 %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6"/>
                  </a:ext>
                </a:extLst>
              </a:tr>
              <a:tr h="288032">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lang="fr-FR" sz="1100" kern="800" dirty="0">
                          <a:latin typeface="Century Gothic" panose="020B0502020202020204" pitchFamily="34" charset="0"/>
                        </a:rPr>
                        <a:t>De 7 625 € à 10 583 €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lang="fr-FR" sz="1100" kern="800" dirty="0">
                          <a:latin typeface="Century Gothic" panose="020B0502020202020204" pitchFamily="34" charset="0"/>
                        </a:rPr>
                        <a:t>24 %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4242123803"/>
                  </a:ext>
                </a:extLst>
              </a:tr>
              <a:tr h="360040">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lang="fr-FR" sz="1100" kern="800" dirty="0">
                          <a:latin typeface="Century Gothic" panose="020B0502020202020204" pitchFamily="34" charset="0"/>
                        </a:rPr>
                        <a:t>De 10 583 € à 14 333 €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lang="fr-FR" sz="1100" kern="800" dirty="0">
                          <a:latin typeface="Century Gothic" panose="020B0502020202020204" pitchFamily="34" charset="0"/>
                        </a:rPr>
                        <a:t>28 %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229790836"/>
                  </a:ext>
                </a:extLst>
              </a:tr>
              <a:tr h="288032">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lang="fr-FR" sz="1100" kern="800" dirty="0">
                          <a:latin typeface="Century Gothic" panose="020B0502020202020204" pitchFamily="34" charset="0"/>
                        </a:rPr>
                        <a:t>De 14 333 € à 22 500 €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lang="fr-FR" sz="1100" kern="800" dirty="0">
                          <a:latin typeface="Century Gothic" panose="020B0502020202020204" pitchFamily="34" charset="0"/>
                        </a:rPr>
                        <a:t>33 %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715108323"/>
                  </a:ext>
                </a:extLst>
              </a:tr>
              <a:tr h="360040">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lang="fr-FR" sz="1100" kern="800" dirty="0">
                          <a:latin typeface="Century Gothic" panose="020B0502020202020204" pitchFamily="34" charset="0"/>
                        </a:rPr>
                        <a:t>De 22 500 € à 48 196 €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lang="fr-FR" sz="1100" kern="800" dirty="0">
                          <a:latin typeface="Century Gothic" panose="020B0502020202020204" pitchFamily="34" charset="0"/>
                        </a:rPr>
                        <a:t>38 %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924734119"/>
                  </a:ext>
                </a:extLst>
              </a:tr>
              <a:tr h="340903">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lang="fr-FR" sz="1100" kern="800" dirty="0">
                          <a:latin typeface="Century Gothic" panose="020B0502020202020204" pitchFamily="34" charset="0"/>
                        </a:rPr>
                        <a:t>Au-delà de 48 196 €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lang="fr-FR" sz="1100" kern="800" dirty="0">
                          <a:latin typeface="Century Gothic" panose="020B0502020202020204" pitchFamily="34" charset="0"/>
                        </a:rPr>
                        <a:t>43%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187575815"/>
                  </a:ext>
                </a:extLst>
              </a:tr>
            </a:tbl>
          </a:graphicData>
        </a:graphic>
      </p:graphicFrame>
      <p:sp>
        <p:nvSpPr>
          <p:cNvPr id="13" name="Rectangle 12">
            <a:extLst>
              <a:ext uri="{FF2B5EF4-FFF2-40B4-BE49-F238E27FC236}">
                <a16:creationId xmlns="" xmlns:a16="http://schemas.microsoft.com/office/drawing/2014/main" id="{2307B315-71A6-D745-AF85-F96555A78576}"/>
              </a:ext>
            </a:extLst>
          </p:cNvPr>
          <p:cNvSpPr/>
          <p:nvPr/>
        </p:nvSpPr>
        <p:spPr>
          <a:xfrm>
            <a:off x="4932759" y="8276516"/>
            <a:ext cx="2030175" cy="244234"/>
          </a:xfrm>
          <a:prstGeom prst="rect">
            <a:avLst/>
          </a:prstGeom>
        </p:spPr>
        <p:txBody>
          <a:bodyPr wrap="square">
            <a:spAutoFit/>
          </a:bodyPr>
          <a:lstStyle/>
          <a:p>
            <a:pPr algn="r">
              <a:lnSpc>
                <a:spcPct val="107000"/>
              </a:lnSpc>
              <a:spcAft>
                <a:spcPts val="0"/>
              </a:spcAft>
            </a:pPr>
            <a:r>
              <a:rPr lang="fr-FR" sz="1000" i="1" dirty="0">
                <a:latin typeface="Century Gothic" panose="020B0502020202020204" pitchFamily="34" charset="0"/>
                <a:ea typeface="Calibri" panose="020F0502020204030204" pitchFamily="34" charset="0"/>
                <a:cs typeface="Times New Roman" panose="02020603050405020304" pitchFamily="18" charset="0"/>
              </a:rPr>
              <a:t>Witam MFO</a:t>
            </a:r>
            <a:endParaRPr lang="fr-FR" sz="1000" dirty="0">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14" name="Rectangle 13">
            <a:extLst>
              <a:ext uri="{FF2B5EF4-FFF2-40B4-BE49-F238E27FC236}">
                <a16:creationId xmlns="" xmlns:a16="http://schemas.microsoft.com/office/drawing/2014/main" id="{ED93B1F3-F007-2C49-AA73-B39E11717609}"/>
              </a:ext>
            </a:extLst>
          </p:cNvPr>
          <p:cNvSpPr/>
          <p:nvPr/>
        </p:nvSpPr>
        <p:spPr>
          <a:xfrm>
            <a:off x="1562047" y="8276516"/>
            <a:ext cx="2030175" cy="244234"/>
          </a:xfrm>
          <a:prstGeom prst="rect">
            <a:avLst/>
          </a:prstGeom>
        </p:spPr>
        <p:txBody>
          <a:bodyPr wrap="square">
            <a:spAutoFit/>
          </a:bodyPr>
          <a:lstStyle/>
          <a:p>
            <a:pPr algn="r">
              <a:lnSpc>
                <a:spcPct val="107000"/>
              </a:lnSpc>
              <a:spcAft>
                <a:spcPts val="0"/>
              </a:spcAft>
            </a:pPr>
            <a:r>
              <a:rPr lang="fr-FR" sz="1000" i="1" dirty="0">
                <a:latin typeface="Century Gothic" panose="020B0502020202020204" pitchFamily="34" charset="0"/>
                <a:ea typeface="Calibri" panose="020F0502020204030204" pitchFamily="34" charset="0"/>
                <a:cs typeface="Times New Roman" panose="02020603050405020304" pitchFamily="18" charset="0"/>
              </a:rPr>
              <a:t>Witam MFO</a:t>
            </a:r>
            <a:endParaRPr lang="fr-FR" sz="1000" dirty="0">
              <a:effectLst/>
              <a:latin typeface="Century Gothic" panose="020B0502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430590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1"/>
          <p:cNvSpPr txBox="1">
            <a:spLocks/>
          </p:cNvSpPr>
          <p:nvPr/>
        </p:nvSpPr>
        <p:spPr>
          <a:xfrm>
            <a:off x="49200" y="378348"/>
            <a:ext cx="7383471" cy="1323872"/>
          </a:xfrm>
          <a:prstGeom prst="rect">
            <a:avLst/>
          </a:prstGeom>
        </p:spPr>
        <p:txBody>
          <a:bodyPr vert="horz" lIns="118983" tIns="59492" rIns="118983" bIns="59492" rtlCol="0" anchor="ctr">
            <a:noAutofit/>
          </a:bodyPr>
          <a:lstStyle>
            <a:lvl1pPr algn="ctr" defTabSz="1028700" rtl="0" eaLnBrk="1" latinLnBrk="0" hangingPunct="1">
              <a:spcBef>
                <a:spcPct val="0"/>
              </a:spcBef>
              <a:buNone/>
              <a:defRPr sz="5000" kern="1200">
                <a:solidFill>
                  <a:schemeClr val="tx1"/>
                </a:solidFill>
                <a:latin typeface="+mj-lt"/>
                <a:ea typeface="+mj-ea"/>
                <a:cs typeface="+mj-cs"/>
              </a:defRPr>
            </a:lvl1pPr>
          </a:lstStyle>
          <a:p>
            <a:pPr marL="126009">
              <a:tabLst>
                <a:tab pos="617538" algn="l"/>
                <a:tab pos="6996113" algn="r"/>
              </a:tabLst>
            </a:pPr>
            <a:r>
              <a:rPr lang="fr-FR" sz="1500" b="1" dirty="0">
                <a:latin typeface="Century Gothic" panose="020B0502020202020204" pitchFamily="34" charset="0"/>
              </a:rPr>
              <a:t/>
            </a:r>
            <a:br>
              <a:rPr lang="fr-FR" sz="1500" b="1" dirty="0">
                <a:latin typeface="Century Gothic" panose="020B0502020202020204" pitchFamily="34" charset="0"/>
              </a:rPr>
            </a:br>
            <a:r>
              <a:rPr lang="fr-FR" sz="1500" b="1" dirty="0">
                <a:latin typeface="Century Gothic" panose="020B0502020202020204" pitchFamily="34" charset="0"/>
              </a:rPr>
              <a:t/>
            </a:r>
            <a:br>
              <a:rPr lang="fr-FR" sz="1500" b="1" dirty="0">
                <a:latin typeface="Century Gothic" panose="020B0502020202020204" pitchFamily="34" charset="0"/>
              </a:rPr>
            </a:br>
            <a:r>
              <a:rPr lang="fr-FR" sz="2300" b="1" dirty="0">
                <a:solidFill>
                  <a:srgbClr val="3E8994"/>
                </a:solidFill>
                <a:latin typeface="Century Gothic" panose="020B0502020202020204" pitchFamily="34" charset="0"/>
                <a:cs typeface="Arial" pitchFamily="34" charset="0"/>
              </a:rPr>
              <a:t>▐</a:t>
            </a:r>
            <a:r>
              <a:rPr lang="fr-FR" sz="2300" b="1" dirty="0">
                <a:latin typeface="Century Gothic" panose="020B0502020202020204" pitchFamily="34" charset="0"/>
                <a:cs typeface="Arial" pitchFamily="34" charset="0"/>
              </a:rPr>
              <a:t>	</a:t>
            </a:r>
            <a:r>
              <a:rPr lang="fr-FR" sz="2300" u="sng" dirty="0">
                <a:solidFill>
                  <a:schemeClr val="tx1">
                    <a:lumMod val="50000"/>
                    <a:lumOff val="50000"/>
                  </a:schemeClr>
                </a:solidFill>
                <a:latin typeface="Century Gothic" panose="020B0502020202020204" pitchFamily="34" charset="0"/>
                <a:cs typeface="Arial" pitchFamily="34" charset="0"/>
              </a:rPr>
              <a:t>ANNEXES	</a:t>
            </a:r>
          </a:p>
        </p:txBody>
      </p:sp>
      <p:sp>
        <p:nvSpPr>
          <p:cNvPr id="5" name="Rectangle 4"/>
          <p:cNvSpPr/>
          <p:nvPr/>
        </p:nvSpPr>
        <p:spPr>
          <a:xfrm>
            <a:off x="7741071" y="6642844"/>
            <a:ext cx="6813142" cy="820905"/>
          </a:xfrm>
          <a:prstGeom prst="rect">
            <a:avLst/>
          </a:prstGeom>
        </p:spPr>
        <p:txBody>
          <a:bodyPr wrap="square" lIns="104306" tIns="52153" rIns="104306" bIns="52153">
            <a:spAutoFit/>
          </a:bodyPr>
          <a:lstStyle/>
          <a:p>
            <a:pPr>
              <a:spcAft>
                <a:spcPts val="342"/>
              </a:spcAft>
              <a:tabLst>
                <a:tab pos="10952089" algn="r"/>
              </a:tabLst>
            </a:pPr>
            <a:endParaRPr lang="fr-FR" sz="1100" dirty="0">
              <a:latin typeface="Century Gothic" panose="020B0502020202020204" pitchFamily="34" charset="0"/>
            </a:endParaRPr>
          </a:p>
          <a:p>
            <a:pPr marL="195573" indent="-195573">
              <a:buFont typeface="Wingdings" panose="05000000000000000000" pitchFamily="2" charset="2"/>
              <a:buChar char="§"/>
            </a:pPr>
            <a:endParaRPr lang="fr-FR" sz="1100" dirty="0">
              <a:latin typeface="Century Gothic" panose="020B0502020202020204" pitchFamily="34" charset="0"/>
            </a:endParaRPr>
          </a:p>
          <a:p>
            <a:endParaRPr lang="fr-FR" sz="1100" dirty="0">
              <a:latin typeface="Century Gothic" panose="020B0502020202020204" pitchFamily="34" charset="0"/>
            </a:endParaRPr>
          </a:p>
          <a:p>
            <a:endParaRPr lang="fr-FR" sz="1100" dirty="0">
              <a:latin typeface="Century Gothic" panose="020B0502020202020204" pitchFamily="34" charset="0"/>
            </a:endParaRPr>
          </a:p>
        </p:txBody>
      </p:sp>
      <p:sp>
        <p:nvSpPr>
          <p:cNvPr id="9" name="Rectangle 8">
            <a:extLst>
              <a:ext uri="{FF2B5EF4-FFF2-40B4-BE49-F238E27FC236}">
                <a16:creationId xmlns="" xmlns:a16="http://schemas.microsoft.com/office/drawing/2014/main" id="{9BE7BE38-B382-44F2-9C87-296994C1BC85}"/>
              </a:ext>
            </a:extLst>
          </p:cNvPr>
          <p:cNvSpPr/>
          <p:nvPr/>
        </p:nvSpPr>
        <p:spPr>
          <a:xfrm>
            <a:off x="306196" y="1795336"/>
            <a:ext cx="6779384" cy="443879"/>
          </a:xfrm>
          <a:prstGeom prst="rect">
            <a:avLst/>
          </a:prstGeom>
        </p:spPr>
        <p:txBody>
          <a:bodyPr wrap="square" lIns="104306" tIns="52153" rIns="104306" bIns="52153" numCol="2" spcCol="410652">
            <a:spAutoFit/>
          </a:bodyPr>
          <a:lstStyle/>
          <a:p>
            <a:pPr algn="just"/>
            <a:endParaRPr lang="fr-FR" sz="1100" dirty="0">
              <a:latin typeface="Century Gothic" panose="020B0502020202020204" pitchFamily="34" charset="0"/>
            </a:endParaRPr>
          </a:p>
          <a:p>
            <a:pPr algn="just"/>
            <a:endParaRPr lang="fr-FR" sz="1100" dirty="0">
              <a:latin typeface="Century Gothic" panose="020B0502020202020204" pitchFamily="34" charset="0"/>
            </a:endParaRPr>
          </a:p>
        </p:txBody>
      </p:sp>
      <p:sp>
        <p:nvSpPr>
          <p:cNvPr id="6" name="Rectangle 5">
            <a:extLst>
              <a:ext uri="{FF2B5EF4-FFF2-40B4-BE49-F238E27FC236}">
                <a16:creationId xmlns="" xmlns:a16="http://schemas.microsoft.com/office/drawing/2014/main" id="{A9E139E9-3545-429E-B06E-D91B96B52E69}"/>
              </a:ext>
            </a:extLst>
          </p:cNvPr>
          <p:cNvSpPr/>
          <p:nvPr/>
        </p:nvSpPr>
        <p:spPr>
          <a:xfrm>
            <a:off x="396255" y="6664330"/>
            <a:ext cx="6408712" cy="338554"/>
          </a:xfrm>
          <a:prstGeom prst="rect">
            <a:avLst/>
          </a:prstGeom>
        </p:spPr>
        <p:txBody>
          <a:bodyPr wrap="square">
            <a:spAutoFit/>
          </a:bodyPr>
          <a:lstStyle/>
          <a:p>
            <a:pPr algn="just">
              <a:spcBef>
                <a:spcPts val="1369"/>
              </a:spcBef>
              <a:spcAft>
                <a:spcPts val="342"/>
              </a:spcAft>
              <a:tabLst>
                <a:tab pos="10541024" algn="r"/>
              </a:tabLst>
            </a:pPr>
            <a:r>
              <a:rPr lang="fr-FR" sz="1600" b="1" u="sng" cap="small" dirty="0">
                <a:solidFill>
                  <a:srgbClr val="3E8994"/>
                </a:solidFill>
                <a:latin typeface="Century Gothic" panose="020B0502020202020204" pitchFamily="34" charset="0"/>
              </a:rPr>
              <a:t>Annexe 3 : plafond de la sécurité sociale (PASS) </a:t>
            </a:r>
          </a:p>
        </p:txBody>
      </p:sp>
      <p:sp>
        <p:nvSpPr>
          <p:cNvPr id="8" name="Rectangle 7">
            <a:extLst>
              <a:ext uri="{FF2B5EF4-FFF2-40B4-BE49-F238E27FC236}">
                <a16:creationId xmlns="" xmlns:a16="http://schemas.microsoft.com/office/drawing/2014/main" id="{1FBC9A14-092F-422C-AF3F-1CD0AB9B4BB4}"/>
              </a:ext>
            </a:extLst>
          </p:cNvPr>
          <p:cNvSpPr/>
          <p:nvPr/>
        </p:nvSpPr>
        <p:spPr>
          <a:xfrm>
            <a:off x="396255" y="1947736"/>
            <a:ext cx="6777319" cy="987450"/>
          </a:xfrm>
          <a:prstGeom prst="rect">
            <a:avLst/>
          </a:prstGeom>
        </p:spPr>
        <p:txBody>
          <a:bodyPr wrap="square">
            <a:spAutoFit/>
          </a:bodyPr>
          <a:lstStyle/>
          <a:p>
            <a:pPr algn="just">
              <a:spcBef>
                <a:spcPts val="1369"/>
              </a:spcBef>
              <a:spcAft>
                <a:spcPts val="342"/>
              </a:spcAft>
              <a:tabLst>
                <a:tab pos="10541024" algn="r"/>
              </a:tabLst>
            </a:pPr>
            <a:r>
              <a:rPr lang="fr-FR" sz="1600" b="1" u="sng" cap="small" dirty="0">
                <a:solidFill>
                  <a:srgbClr val="3E8994"/>
                </a:solidFill>
                <a:latin typeface="Century Gothic" panose="020B0502020202020204" pitchFamily="34" charset="0"/>
              </a:rPr>
              <a:t>Annexe 2 : Barème du taux de l’impôt sur les sociétés</a:t>
            </a:r>
          </a:p>
          <a:p>
            <a:pPr algn="just">
              <a:spcBef>
                <a:spcPts val="1369"/>
              </a:spcBef>
              <a:spcAft>
                <a:spcPts val="342"/>
              </a:spcAft>
              <a:tabLst>
                <a:tab pos="10541024" algn="r"/>
              </a:tabLst>
            </a:pPr>
            <a:r>
              <a:rPr lang="fr-FR" sz="1400" dirty="0">
                <a:latin typeface="Century Gothic" panose="020B0502020202020204" pitchFamily="34" charset="0"/>
              </a:rPr>
              <a:t>Continuité de la réduction progressive du taux de l’impôt sur les sociétés jusqu’en 2022.</a:t>
            </a:r>
            <a:endParaRPr lang="fr-FR" sz="1400" u="sng" cap="small" dirty="0">
              <a:solidFill>
                <a:srgbClr val="3E8994"/>
              </a:solidFill>
              <a:latin typeface="Century Gothic" panose="020B0502020202020204" pitchFamily="34" charset="0"/>
            </a:endParaRPr>
          </a:p>
        </p:txBody>
      </p:sp>
      <p:graphicFrame>
        <p:nvGraphicFramePr>
          <p:cNvPr id="11" name="Tableau 10">
            <a:extLst>
              <a:ext uri="{FF2B5EF4-FFF2-40B4-BE49-F238E27FC236}">
                <a16:creationId xmlns="" xmlns:a16="http://schemas.microsoft.com/office/drawing/2014/main" id="{49C897EC-F807-4726-B4B5-AFA07C180214}"/>
              </a:ext>
            </a:extLst>
          </p:cNvPr>
          <p:cNvGraphicFramePr>
            <a:graphicFrameLocks noGrp="1"/>
          </p:cNvGraphicFramePr>
          <p:nvPr>
            <p:extLst>
              <p:ext uri="{D42A27DB-BD31-4B8C-83A1-F6EECF244321}">
                <p14:modId xmlns:p14="http://schemas.microsoft.com/office/powerpoint/2010/main" val="3894719615"/>
              </p:ext>
            </p:extLst>
          </p:nvPr>
        </p:nvGraphicFramePr>
        <p:xfrm>
          <a:off x="509898" y="7225992"/>
          <a:ext cx="3342741" cy="1263000"/>
        </p:xfrm>
        <a:graphic>
          <a:graphicData uri="http://schemas.openxmlformats.org/drawingml/2006/table">
            <a:tbl>
              <a:tblPr firstRow="1" firstCol="1" bandRow="1"/>
              <a:tblGrid>
                <a:gridCol w="1038485">
                  <a:extLst>
                    <a:ext uri="{9D8B030D-6E8A-4147-A177-3AD203B41FA5}">
                      <a16:colId xmlns="" xmlns:a16="http://schemas.microsoft.com/office/drawing/2014/main" val="20000"/>
                    </a:ext>
                  </a:extLst>
                </a:gridCol>
                <a:gridCol w="792088">
                  <a:extLst>
                    <a:ext uri="{9D8B030D-6E8A-4147-A177-3AD203B41FA5}">
                      <a16:colId xmlns="" xmlns:a16="http://schemas.microsoft.com/office/drawing/2014/main" val="2342737040"/>
                    </a:ext>
                  </a:extLst>
                </a:gridCol>
                <a:gridCol w="792088">
                  <a:extLst>
                    <a:ext uri="{9D8B030D-6E8A-4147-A177-3AD203B41FA5}">
                      <a16:colId xmlns="" xmlns:a16="http://schemas.microsoft.com/office/drawing/2014/main" val="3724715634"/>
                    </a:ext>
                  </a:extLst>
                </a:gridCol>
                <a:gridCol w="720080">
                  <a:extLst>
                    <a:ext uri="{9D8B030D-6E8A-4147-A177-3AD203B41FA5}">
                      <a16:colId xmlns="" xmlns:a16="http://schemas.microsoft.com/office/drawing/2014/main" val="20001"/>
                    </a:ext>
                  </a:extLst>
                </a:gridCol>
              </a:tblGrid>
              <a:tr h="0">
                <a:tc>
                  <a:txBody>
                    <a:bodyPr/>
                    <a:lstStyle/>
                    <a:p>
                      <a:pPr algn="ctr"/>
                      <a:endParaRPr lang="fr-FR" sz="1200" b="1" dirty="0">
                        <a:solidFill>
                          <a:schemeClr val="bg1"/>
                        </a:solidFill>
                        <a:effectLst/>
                        <a:latin typeface="Century Gothic"/>
                        <a:ea typeface="Times New Roman"/>
                        <a:cs typeface="Times New Roman"/>
                      </a:endParaRP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lang="fr-FR" sz="1200" b="1" dirty="0">
                          <a:solidFill>
                            <a:schemeClr val="bg1"/>
                          </a:solidFill>
                          <a:effectLst/>
                          <a:latin typeface="Century Gothic"/>
                          <a:ea typeface="Times New Roman"/>
                          <a:cs typeface="Times New Roman"/>
                        </a:rPr>
                        <a:t>Année 2021</a:t>
                      </a: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E8994"/>
                    </a:solidFill>
                  </a:tcPr>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endParaRPr lang="fr-FR" sz="1200" b="1" dirty="0">
                        <a:solidFill>
                          <a:schemeClr val="bg1"/>
                        </a:solidFill>
                        <a:effectLst/>
                        <a:latin typeface="Century Gothic"/>
                        <a:ea typeface="Times New Roman"/>
                        <a:cs typeface="Times New Roman"/>
                      </a:endParaRPr>
                    </a:p>
                    <a:p>
                      <a:pPr marL="0" marR="0" lvl="0" indent="0" algn="ctr" defTabSz="1043056" rtl="0" eaLnBrk="1" fontAlgn="auto" latinLnBrk="0" hangingPunct="1">
                        <a:lnSpc>
                          <a:spcPct val="100000"/>
                        </a:lnSpc>
                        <a:spcBef>
                          <a:spcPts val="0"/>
                        </a:spcBef>
                        <a:spcAft>
                          <a:spcPts val="0"/>
                        </a:spcAft>
                        <a:buClrTx/>
                        <a:buSzTx/>
                        <a:buFontTx/>
                        <a:buNone/>
                        <a:tabLst/>
                        <a:defRPr/>
                      </a:pPr>
                      <a:r>
                        <a:rPr lang="fr-FR" sz="1200" b="1" dirty="0">
                          <a:solidFill>
                            <a:schemeClr val="bg1"/>
                          </a:solidFill>
                          <a:effectLst/>
                          <a:latin typeface="Century Gothic"/>
                          <a:ea typeface="Times New Roman"/>
                          <a:cs typeface="Times New Roman"/>
                        </a:rPr>
                        <a:t>Année 2020</a:t>
                      </a:r>
                    </a:p>
                    <a:p>
                      <a:pPr marL="0" marR="0" lvl="0" indent="0" algn="ctr" defTabSz="1043056" rtl="0" eaLnBrk="1" fontAlgn="auto" latinLnBrk="0" hangingPunct="1">
                        <a:lnSpc>
                          <a:spcPct val="100000"/>
                        </a:lnSpc>
                        <a:spcBef>
                          <a:spcPts val="0"/>
                        </a:spcBef>
                        <a:spcAft>
                          <a:spcPts val="0"/>
                        </a:spcAft>
                        <a:buClrTx/>
                        <a:buSzTx/>
                        <a:buFontTx/>
                        <a:buNone/>
                        <a:tabLst/>
                        <a:defRPr/>
                      </a:pPr>
                      <a:endParaRPr lang="fr-FR" sz="1200" b="1" dirty="0">
                        <a:solidFill>
                          <a:schemeClr val="bg1"/>
                        </a:solidFill>
                        <a:effectLst/>
                        <a:latin typeface="Century Gothic"/>
                        <a:ea typeface="Times New Roman"/>
                        <a:cs typeface="Times New Roman"/>
                      </a:endParaRP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E8994"/>
                    </a:solidFill>
                  </a:tcPr>
                </a:tc>
                <a:tc>
                  <a:txBody>
                    <a:bodyPr/>
                    <a:lstStyle/>
                    <a:p>
                      <a:pPr algn="ctr"/>
                      <a:r>
                        <a:rPr lang="fr-FR" sz="1200" b="1" dirty="0">
                          <a:solidFill>
                            <a:srgbClr val="FFFFFF"/>
                          </a:solidFill>
                          <a:effectLst/>
                          <a:latin typeface="Century Gothic"/>
                          <a:ea typeface="Times New Roman"/>
                          <a:cs typeface="Times New Roman"/>
                        </a:rPr>
                        <a:t>Année 2019</a:t>
                      </a:r>
                      <a:endParaRPr lang="fr-FR" sz="1200" dirty="0">
                        <a:effectLst/>
                        <a:latin typeface="Century Gothic"/>
                        <a:ea typeface="Times New Roman"/>
                        <a:cs typeface="Times New Roman"/>
                      </a:endParaRP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E8994"/>
                    </a:solidFill>
                  </a:tcPr>
                </a:tc>
                <a:extLst>
                  <a:ext uri="{0D108BD9-81ED-4DB2-BD59-A6C34878D82A}">
                    <a16:rowId xmlns="" xmlns:a16="http://schemas.microsoft.com/office/drawing/2014/main" val="10000"/>
                  </a:ext>
                </a:extLst>
              </a:tr>
              <a:tr h="252740">
                <a:tc>
                  <a:txBody>
                    <a:bodyPr/>
                    <a:lstStyle/>
                    <a:p>
                      <a:pPr algn="ctr"/>
                      <a:r>
                        <a:rPr lang="fr-FR" sz="1100" b="0" dirty="0">
                          <a:effectLst/>
                          <a:latin typeface="Century Gothic"/>
                          <a:ea typeface="Times New Roman"/>
                          <a:cs typeface="Times New Roman"/>
                        </a:rPr>
                        <a:t>PASS annuel</a:t>
                      </a: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fr-FR" sz="1100" dirty="0">
                          <a:effectLst/>
                          <a:latin typeface="Century Gothic"/>
                          <a:ea typeface="Times New Roman"/>
                          <a:cs typeface="Times New Roman"/>
                        </a:rPr>
                        <a:t>41 136 €</a:t>
                      </a: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lang="fr-FR" sz="1100" dirty="0">
                          <a:effectLst/>
                          <a:latin typeface="Century Gothic"/>
                          <a:ea typeface="Times New Roman"/>
                          <a:cs typeface="Times New Roman"/>
                        </a:rPr>
                        <a:t>41 136 €</a:t>
                      </a: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fr-FR" sz="1100" dirty="0">
                          <a:effectLst/>
                          <a:latin typeface="Century Gothic"/>
                          <a:ea typeface="Times New Roman"/>
                          <a:cs typeface="Times New Roman"/>
                        </a:rPr>
                        <a:t>40 524 €</a:t>
                      </a: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278740">
                <a:tc>
                  <a:txBody>
                    <a:bodyPr/>
                    <a:lstStyle/>
                    <a:p>
                      <a:pPr algn="ctr"/>
                      <a:r>
                        <a:rPr lang="fr-FR" sz="1100" dirty="0">
                          <a:effectLst/>
                          <a:latin typeface="Century Gothic"/>
                          <a:ea typeface="Times New Roman"/>
                          <a:cs typeface="Times New Roman"/>
                        </a:rPr>
                        <a:t>PASS mensuel</a:t>
                      </a: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fr-FR" sz="1100" dirty="0">
                          <a:effectLst/>
                          <a:latin typeface="Century Gothic"/>
                          <a:ea typeface="Times New Roman"/>
                          <a:cs typeface="Times New Roman"/>
                        </a:rPr>
                        <a:t>3 428 €</a:t>
                      </a: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fr-FR" sz="1100" dirty="0">
                          <a:effectLst/>
                          <a:latin typeface="Century Gothic"/>
                          <a:ea typeface="Times New Roman"/>
                          <a:cs typeface="Times New Roman"/>
                        </a:rPr>
                        <a:t>3 428 €</a:t>
                      </a: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fr-FR" sz="1100" dirty="0">
                          <a:effectLst/>
                          <a:latin typeface="Century Gothic"/>
                          <a:ea typeface="Times New Roman"/>
                          <a:cs typeface="Times New Roman"/>
                        </a:rPr>
                        <a:t>3 377 €</a:t>
                      </a: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bl>
          </a:graphicData>
        </a:graphic>
      </p:graphicFrame>
      <p:sp>
        <p:nvSpPr>
          <p:cNvPr id="13" name="Rectangle 12">
            <a:extLst>
              <a:ext uri="{FF2B5EF4-FFF2-40B4-BE49-F238E27FC236}">
                <a16:creationId xmlns="" xmlns:a16="http://schemas.microsoft.com/office/drawing/2014/main" id="{5A23D107-CBA5-FB4E-8FEF-F82B471454E4}"/>
              </a:ext>
            </a:extLst>
          </p:cNvPr>
          <p:cNvSpPr/>
          <p:nvPr/>
        </p:nvSpPr>
        <p:spPr>
          <a:xfrm>
            <a:off x="5220791" y="6066780"/>
            <a:ext cx="2030175" cy="244234"/>
          </a:xfrm>
          <a:prstGeom prst="rect">
            <a:avLst/>
          </a:prstGeom>
        </p:spPr>
        <p:txBody>
          <a:bodyPr wrap="square">
            <a:spAutoFit/>
          </a:bodyPr>
          <a:lstStyle/>
          <a:p>
            <a:pPr algn="r">
              <a:lnSpc>
                <a:spcPct val="107000"/>
              </a:lnSpc>
              <a:spcAft>
                <a:spcPts val="0"/>
              </a:spcAft>
            </a:pPr>
            <a:r>
              <a:rPr lang="fr-FR" sz="1000" i="1" dirty="0">
                <a:latin typeface="Century Gothic" panose="020B0502020202020204" pitchFamily="34" charset="0"/>
                <a:ea typeface="Calibri" panose="020F0502020204030204" pitchFamily="34" charset="0"/>
                <a:cs typeface="Times New Roman" panose="02020603050405020304" pitchFamily="18" charset="0"/>
              </a:rPr>
              <a:t>Witam MFO</a:t>
            </a:r>
            <a:endParaRPr lang="fr-FR" sz="1000" dirty="0">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14" name="Rectangle 13">
            <a:extLst>
              <a:ext uri="{FF2B5EF4-FFF2-40B4-BE49-F238E27FC236}">
                <a16:creationId xmlns="" xmlns:a16="http://schemas.microsoft.com/office/drawing/2014/main" id="{2F37B9DD-FC48-C549-BE04-1371E0358095}"/>
              </a:ext>
            </a:extLst>
          </p:cNvPr>
          <p:cNvSpPr/>
          <p:nvPr/>
        </p:nvSpPr>
        <p:spPr>
          <a:xfrm>
            <a:off x="1822464" y="8486842"/>
            <a:ext cx="2030175" cy="244234"/>
          </a:xfrm>
          <a:prstGeom prst="rect">
            <a:avLst/>
          </a:prstGeom>
        </p:spPr>
        <p:txBody>
          <a:bodyPr wrap="square">
            <a:spAutoFit/>
          </a:bodyPr>
          <a:lstStyle/>
          <a:p>
            <a:pPr algn="r">
              <a:lnSpc>
                <a:spcPct val="107000"/>
              </a:lnSpc>
              <a:spcAft>
                <a:spcPts val="0"/>
              </a:spcAft>
            </a:pPr>
            <a:r>
              <a:rPr lang="fr-FR" sz="1000" i="1" dirty="0">
                <a:latin typeface="Century Gothic" panose="020B0502020202020204" pitchFamily="34" charset="0"/>
                <a:ea typeface="Calibri" panose="020F0502020204030204" pitchFamily="34" charset="0"/>
                <a:cs typeface="Times New Roman" panose="02020603050405020304" pitchFamily="18" charset="0"/>
              </a:rPr>
              <a:t>Witam MFO</a:t>
            </a:r>
            <a:endParaRPr lang="fr-FR" sz="1000" dirty="0">
              <a:effectLst/>
              <a:latin typeface="Century Gothic" panose="020B0502020202020204" pitchFamily="34" charset="0"/>
              <a:ea typeface="Calibri" panose="020F0502020204030204" pitchFamily="34" charset="0"/>
              <a:cs typeface="Times New Roman" panose="02020603050405020304" pitchFamily="18" charset="0"/>
            </a:endParaRPr>
          </a:p>
        </p:txBody>
      </p:sp>
      <p:graphicFrame>
        <p:nvGraphicFramePr>
          <p:cNvPr id="4" name="Tableau 3">
            <a:extLst>
              <a:ext uri="{FF2B5EF4-FFF2-40B4-BE49-F238E27FC236}">
                <a16:creationId xmlns="" xmlns:a16="http://schemas.microsoft.com/office/drawing/2014/main" id="{D0F50BEA-9F2F-1444-9EF1-4617A59AEE63}"/>
              </a:ext>
            </a:extLst>
          </p:cNvPr>
          <p:cNvGraphicFramePr>
            <a:graphicFrameLocks noGrp="1"/>
          </p:cNvGraphicFramePr>
          <p:nvPr>
            <p:extLst>
              <p:ext uri="{D42A27DB-BD31-4B8C-83A1-F6EECF244321}">
                <p14:modId xmlns:p14="http://schemas.microsoft.com/office/powerpoint/2010/main" val="3817581044"/>
              </p:ext>
            </p:extLst>
          </p:nvPr>
        </p:nvGraphicFramePr>
        <p:xfrm>
          <a:off x="477748" y="3207722"/>
          <a:ext cx="6707321" cy="2862376"/>
        </p:xfrm>
        <a:graphic>
          <a:graphicData uri="http://schemas.openxmlformats.org/drawingml/2006/table">
            <a:tbl>
              <a:tblPr/>
              <a:tblGrid>
                <a:gridCol w="2138142">
                  <a:extLst>
                    <a:ext uri="{9D8B030D-6E8A-4147-A177-3AD203B41FA5}">
                      <a16:colId xmlns="" xmlns:a16="http://schemas.microsoft.com/office/drawing/2014/main" val="2195138545"/>
                    </a:ext>
                  </a:extLst>
                </a:gridCol>
                <a:gridCol w="1933115">
                  <a:extLst>
                    <a:ext uri="{9D8B030D-6E8A-4147-A177-3AD203B41FA5}">
                      <a16:colId xmlns="" xmlns:a16="http://schemas.microsoft.com/office/drawing/2014/main" val="1113040353"/>
                    </a:ext>
                  </a:extLst>
                </a:gridCol>
                <a:gridCol w="878688">
                  <a:extLst>
                    <a:ext uri="{9D8B030D-6E8A-4147-A177-3AD203B41FA5}">
                      <a16:colId xmlns="" xmlns:a16="http://schemas.microsoft.com/office/drawing/2014/main" val="3882641776"/>
                    </a:ext>
                  </a:extLst>
                </a:gridCol>
                <a:gridCol w="878688">
                  <a:extLst>
                    <a:ext uri="{9D8B030D-6E8A-4147-A177-3AD203B41FA5}">
                      <a16:colId xmlns="" xmlns:a16="http://schemas.microsoft.com/office/drawing/2014/main" val="2562941721"/>
                    </a:ext>
                  </a:extLst>
                </a:gridCol>
                <a:gridCol w="878688">
                  <a:extLst>
                    <a:ext uri="{9D8B030D-6E8A-4147-A177-3AD203B41FA5}">
                      <a16:colId xmlns="" xmlns:a16="http://schemas.microsoft.com/office/drawing/2014/main" val="431228309"/>
                    </a:ext>
                  </a:extLst>
                </a:gridCol>
              </a:tblGrid>
              <a:tr h="790684">
                <a:tc rowSpan="2">
                  <a:txBody>
                    <a:bodyPr/>
                    <a:lstStyle/>
                    <a:p>
                      <a:pPr indent="140335" algn="ctr"/>
                      <a:r>
                        <a:rPr lang="fr-FR" sz="1400" b="1" dirty="0">
                          <a:solidFill>
                            <a:srgbClr val="FFFFFF"/>
                          </a:solidFill>
                          <a:effectLst/>
                          <a:latin typeface="Century Gothic" panose="020B0502020202020204" pitchFamily="34" charset="0"/>
                        </a:rPr>
                        <a:t>Chiffre d’affaires</a:t>
                      </a:r>
                      <a:endParaRPr lang="fr-FR" sz="1400" dirty="0">
                        <a:effectLst/>
                        <a:latin typeface="Calibri" panose="020F050202020403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E8994"/>
                    </a:solidFill>
                  </a:tcPr>
                </a:tc>
                <a:tc rowSpan="2">
                  <a:txBody>
                    <a:bodyPr/>
                    <a:lstStyle/>
                    <a:p>
                      <a:pPr indent="140335" algn="ctr"/>
                      <a:r>
                        <a:rPr lang="fr-FR" sz="1400" b="1" dirty="0">
                          <a:solidFill>
                            <a:srgbClr val="FFFFFF"/>
                          </a:solidFill>
                          <a:effectLst/>
                          <a:latin typeface="Century Gothic" panose="020B0502020202020204" pitchFamily="34" charset="0"/>
                        </a:rPr>
                        <a:t>Tranche de bénéfice imposable</a:t>
                      </a:r>
                      <a:endParaRPr lang="fr-FR" sz="1400" dirty="0">
                        <a:effectLst/>
                        <a:latin typeface="Calibri" panose="020F050202020403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E8994"/>
                    </a:solidFill>
                  </a:tcPr>
                </a:tc>
                <a:tc gridSpan="3">
                  <a:txBody>
                    <a:bodyPr/>
                    <a:lstStyle/>
                    <a:p>
                      <a:pPr algn="ctr"/>
                      <a:r>
                        <a:rPr lang="fr-FR" sz="1400" b="1" dirty="0">
                          <a:solidFill>
                            <a:srgbClr val="FFFFFF"/>
                          </a:solidFill>
                          <a:effectLst/>
                          <a:latin typeface="Century Gothic" panose="020B0502020202020204" pitchFamily="34" charset="0"/>
                        </a:rPr>
                        <a:t>Exercice ouvert en</a:t>
                      </a:r>
                    </a:p>
                    <a:p>
                      <a:r>
                        <a:rPr lang="fr-FR" sz="1400" b="1" dirty="0">
                          <a:solidFill>
                            <a:srgbClr val="FFFFFF"/>
                          </a:solidFill>
                          <a:effectLst/>
                          <a:latin typeface="Century Gothic" panose="020B0502020202020204" pitchFamily="34" charset="0"/>
                        </a:rPr>
                        <a:t> </a:t>
                      </a:r>
                      <a:endParaRPr lang="fr-FR" sz="1400" dirty="0">
                        <a:effectLst/>
                        <a:latin typeface="Calibri" panose="020F050202020403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E8994"/>
                    </a:solidFill>
                  </a:tcPr>
                </a:tc>
                <a:tc hMerge="1">
                  <a:txBody>
                    <a:bodyPr/>
                    <a:lstStyle/>
                    <a:p>
                      <a:r>
                        <a:rPr lang="fr-FR" sz="1100" b="1" dirty="0">
                          <a:solidFill>
                            <a:srgbClr val="FFFFFF"/>
                          </a:solidFill>
                          <a:effectLst/>
                          <a:latin typeface="Century Gothic" panose="020B0502020202020204" pitchFamily="34" charset="0"/>
                        </a:rPr>
                        <a:t> </a:t>
                      </a:r>
                      <a:endParaRPr lang="fr-FR" sz="1100" dirty="0">
                        <a:effectLst/>
                        <a:latin typeface="Calibri" panose="020F0502020204030204" pitchFamily="34" charset="0"/>
                      </a:endParaRPr>
                    </a:p>
                  </a:txBody>
                  <a:tcPr marL="44450" marR="4445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E8994"/>
                    </a:solidFill>
                  </a:tcPr>
                </a:tc>
                <a:tc hMerge="1">
                  <a:txBody>
                    <a:bodyPr/>
                    <a:lstStyle/>
                    <a:p>
                      <a:r>
                        <a:rPr lang="fr-FR" sz="1100" b="1" dirty="0">
                          <a:solidFill>
                            <a:srgbClr val="FFFFFF"/>
                          </a:solidFill>
                          <a:effectLst/>
                          <a:latin typeface="Century Gothic" panose="020B0502020202020204" pitchFamily="34" charset="0"/>
                        </a:rPr>
                        <a:t> </a:t>
                      </a:r>
                      <a:endParaRPr lang="fr-FR" sz="1100" dirty="0">
                        <a:effectLst/>
                        <a:latin typeface="Calibri" panose="020F0502020204030204" pitchFamily="34" charset="0"/>
                      </a:endParaRPr>
                    </a:p>
                  </a:txBody>
                  <a:tcPr marL="44450" marR="4445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E8994"/>
                    </a:solidFill>
                  </a:tcPr>
                </a:tc>
                <a:extLst>
                  <a:ext uri="{0D108BD9-81ED-4DB2-BD59-A6C34878D82A}">
                    <a16:rowId xmlns="" xmlns:a16="http://schemas.microsoft.com/office/drawing/2014/main" val="3568162771"/>
                  </a:ext>
                </a:extLst>
              </a:tr>
              <a:tr h="252581">
                <a:tc vMerge="1">
                  <a:txBody>
                    <a:bodyPr/>
                    <a:lstStyle/>
                    <a:p>
                      <a:endParaRPr lang="fr-FR"/>
                    </a:p>
                  </a:txBody>
                  <a:tcPr/>
                </a:tc>
                <a:tc vMerge="1">
                  <a:txBody>
                    <a:bodyPr/>
                    <a:lstStyle/>
                    <a:p>
                      <a:endParaRPr lang="fr-FR"/>
                    </a:p>
                  </a:txBody>
                  <a:tcPr/>
                </a:tc>
                <a:tc>
                  <a:txBody>
                    <a:bodyPr/>
                    <a:lstStyle/>
                    <a:p>
                      <a:pPr algn="ctr"/>
                      <a:r>
                        <a:rPr lang="fr-FR" sz="1100" dirty="0">
                          <a:solidFill>
                            <a:srgbClr val="000000"/>
                          </a:solidFill>
                          <a:effectLst/>
                          <a:latin typeface="Century Gothic" panose="020B0502020202020204" pitchFamily="34" charset="0"/>
                        </a:rPr>
                        <a:t>2020</a:t>
                      </a:r>
                      <a:endParaRPr lang="fr-FR" sz="1100" dirty="0">
                        <a:effectLst/>
                        <a:latin typeface="Calibri" panose="020F050202020403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a:r>
                        <a:rPr lang="fr-FR" sz="1100" dirty="0">
                          <a:solidFill>
                            <a:srgbClr val="000000"/>
                          </a:solidFill>
                          <a:effectLst/>
                          <a:latin typeface="Century Gothic" panose="020B0502020202020204" pitchFamily="34" charset="0"/>
                        </a:rPr>
                        <a:t>2021</a:t>
                      </a:r>
                      <a:endParaRPr lang="fr-FR" sz="1100" dirty="0">
                        <a:effectLst/>
                        <a:latin typeface="Calibri" panose="020F050202020403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a:r>
                        <a:rPr lang="fr-FR" sz="1100" dirty="0">
                          <a:solidFill>
                            <a:srgbClr val="000000"/>
                          </a:solidFill>
                          <a:effectLst/>
                          <a:latin typeface="Century Gothic" panose="020B0502020202020204" pitchFamily="34" charset="0"/>
                        </a:rPr>
                        <a:t>2022</a:t>
                      </a:r>
                      <a:endParaRPr lang="fr-FR" sz="1100" dirty="0">
                        <a:effectLst/>
                        <a:latin typeface="Calibri" panose="020F050202020403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extLst>
                  <a:ext uri="{0D108BD9-81ED-4DB2-BD59-A6C34878D82A}">
                    <a16:rowId xmlns="" xmlns:a16="http://schemas.microsoft.com/office/drawing/2014/main" val="3568032372"/>
                  </a:ext>
                </a:extLst>
              </a:tr>
              <a:tr h="303625">
                <a:tc rowSpan="2">
                  <a:txBody>
                    <a:bodyPr/>
                    <a:lstStyle/>
                    <a:p>
                      <a:pPr algn="ctr"/>
                      <a:r>
                        <a:rPr lang="fr-FR" sz="1100" dirty="0">
                          <a:solidFill>
                            <a:srgbClr val="000000"/>
                          </a:solidFill>
                          <a:effectLst/>
                          <a:latin typeface="Century Gothic" panose="020B0502020202020204" pitchFamily="34" charset="0"/>
                        </a:rPr>
                        <a:t>CA &lt; 7,63 M€</a:t>
                      </a:r>
                      <a:endParaRPr lang="fr-FR" sz="1100" dirty="0">
                        <a:effectLst/>
                        <a:latin typeface="Calibri" panose="020F050202020403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indent="139700"/>
                      <a:r>
                        <a:rPr lang="fr-FR" sz="1100" dirty="0">
                          <a:solidFill>
                            <a:srgbClr val="000000"/>
                          </a:solidFill>
                          <a:effectLst/>
                          <a:latin typeface="Century Gothic" panose="020B0502020202020204" pitchFamily="34" charset="0"/>
                        </a:rPr>
                        <a:t>0 € à 38 120 €</a:t>
                      </a:r>
                      <a:endParaRPr lang="fr-FR" sz="1100" dirty="0">
                        <a:effectLst/>
                        <a:latin typeface="Calibri" panose="020F050202020403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gridSpan="3">
                  <a:txBody>
                    <a:bodyPr/>
                    <a:lstStyle/>
                    <a:p>
                      <a:pPr algn="ctr"/>
                      <a:r>
                        <a:rPr lang="fr-FR" sz="1100" dirty="0">
                          <a:solidFill>
                            <a:srgbClr val="000000"/>
                          </a:solidFill>
                          <a:effectLst/>
                          <a:latin typeface="Century Gothic" panose="020B0502020202020204" pitchFamily="34" charset="0"/>
                        </a:rPr>
                        <a:t>15%*</a:t>
                      </a:r>
                      <a:endParaRPr lang="fr-FR" sz="1100" dirty="0">
                        <a:effectLst/>
                        <a:latin typeface="Calibri" panose="020F050202020403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fr-FR"/>
                    </a:p>
                  </a:txBody>
                  <a:tcPr/>
                </a:tc>
                <a:tc hMerge="1">
                  <a:txBody>
                    <a:bodyPr/>
                    <a:lstStyle/>
                    <a:p>
                      <a:endParaRPr lang="fr-FR"/>
                    </a:p>
                  </a:txBody>
                  <a:tcPr/>
                </a:tc>
                <a:extLst>
                  <a:ext uri="{0D108BD9-81ED-4DB2-BD59-A6C34878D82A}">
                    <a16:rowId xmlns="" xmlns:a16="http://schemas.microsoft.com/office/drawing/2014/main" val="3973407825"/>
                  </a:ext>
                </a:extLst>
              </a:tr>
              <a:tr h="252581">
                <a:tc vMerge="1">
                  <a:txBody>
                    <a:bodyPr/>
                    <a:lstStyle/>
                    <a:p>
                      <a:endParaRPr lang="fr-FR"/>
                    </a:p>
                  </a:txBody>
                  <a:tcPr/>
                </a:tc>
                <a:tc>
                  <a:txBody>
                    <a:bodyPr/>
                    <a:lstStyle/>
                    <a:p>
                      <a:pPr indent="139700"/>
                      <a:r>
                        <a:rPr lang="fr-FR" sz="1100" dirty="0">
                          <a:solidFill>
                            <a:srgbClr val="000000"/>
                          </a:solidFill>
                          <a:effectLst/>
                          <a:latin typeface="Century Gothic" panose="020B0502020202020204" pitchFamily="34" charset="0"/>
                        </a:rPr>
                        <a:t>&gt; 38 120 €</a:t>
                      </a:r>
                      <a:endParaRPr lang="fr-FR" sz="1100" dirty="0">
                        <a:effectLst/>
                        <a:latin typeface="Calibri" panose="020F050202020403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r>
                        <a:rPr lang="fr-FR" sz="1100">
                          <a:solidFill>
                            <a:srgbClr val="000000"/>
                          </a:solidFill>
                          <a:effectLst/>
                          <a:latin typeface="Century Gothic" panose="020B0502020202020204" pitchFamily="34" charset="0"/>
                        </a:rPr>
                        <a:t>28%</a:t>
                      </a:r>
                      <a:endParaRPr lang="fr-FR" sz="1100">
                        <a:effectLst/>
                        <a:latin typeface="Calibri" panose="020F050202020403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fr-FR" sz="1100">
                          <a:solidFill>
                            <a:srgbClr val="000000"/>
                          </a:solidFill>
                          <a:effectLst/>
                          <a:latin typeface="Century Gothic" panose="020B0502020202020204" pitchFamily="34" charset="0"/>
                        </a:rPr>
                        <a:t>26,50%</a:t>
                      </a:r>
                      <a:endParaRPr lang="fr-FR" sz="1100">
                        <a:effectLst/>
                        <a:latin typeface="Calibri" panose="020F050202020403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fr-FR" sz="1100" dirty="0">
                          <a:solidFill>
                            <a:srgbClr val="000000"/>
                          </a:solidFill>
                          <a:effectLst/>
                          <a:latin typeface="Century Gothic" panose="020B0502020202020204" pitchFamily="34" charset="0"/>
                        </a:rPr>
                        <a:t>25%</a:t>
                      </a:r>
                      <a:endParaRPr lang="fr-FR" sz="1100" dirty="0">
                        <a:effectLst/>
                        <a:latin typeface="Calibri" panose="020F050202020403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 xmlns:a16="http://schemas.microsoft.com/office/drawing/2014/main" val="3395367760"/>
                  </a:ext>
                </a:extLst>
              </a:tr>
              <a:tr h="252581">
                <a:tc rowSpan="2">
                  <a:txBody>
                    <a:bodyPr/>
                    <a:lstStyle/>
                    <a:p>
                      <a:pPr algn="ctr"/>
                      <a:r>
                        <a:rPr lang="fr-FR" sz="1100" dirty="0">
                          <a:solidFill>
                            <a:srgbClr val="000000"/>
                          </a:solidFill>
                          <a:effectLst/>
                          <a:latin typeface="Century Gothic" panose="020B0502020202020204" pitchFamily="34" charset="0"/>
                        </a:rPr>
                        <a:t>7,63 M€ &lt; CA &lt; 10 M€</a:t>
                      </a:r>
                      <a:endParaRPr lang="fr-FR" sz="1100" dirty="0">
                        <a:effectLst/>
                        <a:latin typeface="Calibri" panose="020F050202020403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indent="139700"/>
                      <a:r>
                        <a:rPr lang="fr-FR" sz="1100" dirty="0">
                          <a:solidFill>
                            <a:srgbClr val="000000"/>
                          </a:solidFill>
                          <a:effectLst/>
                          <a:latin typeface="Century Gothic" panose="020B0502020202020204" pitchFamily="34" charset="0"/>
                        </a:rPr>
                        <a:t>0 € à 38 120 €</a:t>
                      </a:r>
                      <a:endParaRPr lang="fr-FR" sz="1100" dirty="0">
                        <a:effectLst/>
                        <a:latin typeface="Calibri" panose="020F050202020403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rowSpan="2">
                  <a:txBody>
                    <a:bodyPr/>
                    <a:lstStyle/>
                    <a:p>
                      <a:pPr algn="ctr"/>
                      <a:r>
                        <a:rPr lang="fr-FR" sz="1100" dirty="0">
                          <a:solidFill>
                            <a:srgbClr val="000000"/>
                          </a:solidFill>
                          <a:effectLst/>
                          <a:latin typeface="Century Gothic" panose="020B0502020202020204" pitchFamily="34" charset="0"/>
                        </a:rPr>
                        <a:t>28%</a:t>
                      </a:r>
                      <a:endParaRPr lang="fr-FR" sz="1100" dirty="0">
                        <a:effectLst/>
                        <a:latin typeface="Calibri" panose="020F050202020403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fr-FR" sz="1100" dirty="0">
                          <a:solidFill>
                            <a:srgbClr val="000000"/>
                          </a:solidFill>
                          <a:effectLst/>
                          <a:latin typeface="Century Gothic" panose="020B0502020202020204" pitchFamily="34" charset="0"/>
                        </a:rPr>
                        <a:t>15%*</a:t>
                      </a:r>
                      <a:endParaRPr lang="fr-FR" sz="1100" dirty="0">
                        <a:effectLst/>
                        <a:latin typeface="Calibri" panose="020F050202020403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fr-FR" sz="1100" dirty="0">
                          <a:solidFill>
                            <a:srgbClr val="000000"/>
                          </a:solidFill>
                          <a:effectLst/>
                          <a:latin typeface="Century Gothic" panose="020B0502020202020204" pitchFamily="34" charset="0"/>
                        </a:rPr>
                        <a:t>15%*</a:t>
                      </a:r>
                      <a:endParaRPr lang="fr-FR" sz="1100" dirty="0">
                        <a:effectLst/>
                        <a:latin typeface="Calibri" panose="020F050202020403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 xmlns:a16="http://schemas.microsoft.com/office/drawing/2014/main" val="320411887"/>
                  </a:ext>
                </a:extLst>
              </a:tr>
              <a:tr h="252581">
                <a:tc vMerge="1">
                  <a:txBody>
                    <a:bodyPr/>
                    <a:lstStyle/>
                    <a:p>
                      <a:endParaRPr lang="fr-FR"/>
                    </a:p>
                  </a:txBody>
                  <a:tcPr/>
                </a:tc>
                <a:tc>
                  <a:txBody>
                    <a:bodyPr/>
                    <a:lstStyle/>
                    <a:p>
                      <a:pPr indent="139700"/>
                      <a:r>
                        <a:rPr lang="fr-FR" sz="1100" dirty="0">
                          <a:solidFill>
                            <a:srgbClr val="000000"/>
                          </a:solidFill>
                          <a:effectLst/>
                          <a:latin typeface="Century Gothic" panose="020B0502020202020204" pitchFamily="34" charset="0"/>
                        </a:rPr>
                        <a:t>&gt; 38 120 €</a:t>
                      </a:r>
                      <a:endParaRPr lang="fr-FR" sz="1100" dirty="0">
                        <a:effectLst/>
                        <a:latin typeface="Calibri" panose="020F050202020403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vMerge="1">
                  <a:txBody>
                    <a:bodyPr/>
                    <a:lstStyle/>
                    <a:p>
                      <a:endParaRPr lang="fr-FR"/>
                    </a:p>
                  </a:txBody>
                  <a:tcPr/>
                </a:tc>
                <a:tc>
                  <a:txBody>
                    <a:bodyPr/>
                    <a:lstStyle/>
                    <a:p>
                      <a:pPr algn="ctr"/>
                      <a:r>
                        <a:rPr lang="fr-FR" sz="1100">
                          <a:solidFill>
                            <a:srgbClr val="000000"/>
                          </a:solidFill>
                          <a:effectLst/>
                          <a:latin typeface="Century Gothic" panose="020B0502020202020204" pitchFamily="34" charset="0"/>
                        </a:rPr>
                        <a:t>26,50%</a:t>
                      </a:r>
                      <a:endParaRPr lang="fr-FR" sz="1100">
                        <a:effectLst/>
                        <a:latin typeface="Calibri" panose="020F050202020403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fr-FR" sz="1100" dirty="0">
                          <a:solidFill>
                            <a:srgbClr val="000000"/>
                          </a:solidFill>
                          <a:effectLst/>
                          <a:latin typeface="Century Gothic" panose="020B0502020202020204" pitchFamily="34" charset="0"/>
                        </a:rPr>
                        <a:t>25%</a:t>
                      </a:r>
                      <a:endParaRPr lang="fr-FR" sz="1100" dirty="0">
                        <a:effectLst/>
                        <a:latin typeface="Calibri" panose="020F050202020403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 xmlns:a16="http://schemas.microsoft.com/office/drawing/2014/main" val="2177079575"/>
                  </a:ext>
                </a:extLst>
              </a:tr>
              <a:tr h="252581">
                <a:tc>
                  <a:txBody>
                    <a:bodyPr/>
                    <a:lstStyle/>
                    <a:p>
                      <a:pPr algn="ctr"/>
                      <a:r>
                        <a:rPr lang="fr-FR" sz="1100">
                          <a:solidFill>
                            <a:srgbClr val="000000"/>
                          </a:solidFill>
                          <a:effectLst/>
                          <a:latin typeface="Century Gothic" panose="020B0502020202020204" pitchFamily="34" charset="0"/>
                        </a:rPr>
                        <a:t>10 M€ &lt; CA &lt; 250 M€</a:t>
                      </a:r>
                      <a:endParaRPr lang="fr-FR" sz="1100">
                        <a:effectLst/>
                        <a:latin typeface="Calibri" panose="020F050202020403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a:r>
                        <a:rPr lang="fr-FR" sz="1100" dirty="0">
                          <a:solidFill>
                            <a:srgbClr val="000000"/>
                          </a:solidFill>
                          <a:effectLst/>
                          <a:latin typeface="Century Gothic" panose="020B0502020202020204" pitchFamily="34" charset="0"/>
                        </a:rPr>
                        <a:t> </a:t>
                      </a:r>
                      <a:endParaRPr lang="fr-FR" sz="1100" dirty="0">
                        <a:effectLst/>
                        <a:latin typeface="Calibri" panose="020F050202020403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r>
                        <a:rPr lang="fr-FR" sz="1100" dirty="0">
                          <a:solidFill>
                            <a:srgbClr val="000000"/>
                          </a:solidFill>
                          <a:effectLst/>
                          <a:latin typeface="Century Gothic" panose="020B0502020202020204" pitchFamily="34" charset="0"/>
                        </a:rPr>
                        <a:t>28%</a:t>
                      </a:r>
                      <a:endParaRPr lang="fr-FR" sz="1100" dirty="0">
                        <a:effectLst/>
                        <a:latin typeface="Calibri" panose="020F050202020403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fr-FR" sz="1100">
                          <a:solidFill>
                            <a:srgbClr val="000000"/>
                          </a:solidFill>
                          <a:effectLst/>
                          <a:latin typeface="Century Gothic" panose="020B0502020202020204" pitchFamily="34" charset="0"/>
                        </a:rPr>
                        <a:t>26,50%</a:t>
                      </a:r>
                      <a:endParaRPr lang="fr-FR" sz="1100">
                        <a:effectLst/>
                        <a:latin typeface="Calibri" panose="020F050202020403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fr-FR" sz="1100" dirty="0">
                          <a:solidFill>
                            <a:srgbClr val="000000"/>
                          </a:solidFill>
                          <a:effectLst/>
                          <a:latin typeface="Century Gothic" panose="020B0502020202020204" pitchFamily="34" charset="0"/>
                        </a:rPr>
                        <a:t>25%</a:t>
                      </a:r>
                      <a:endParaRPr lang="fr-FR" sz="1100" dirty="0">
                        <a:effectLst/>
                        <a:latin typeface="Calibri" panose="020F050202020403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 xmlns:a16="http://schemas.microsoft.com/office/drawing/2014/main" val="1161200208"/>
                  </a:ext>
                </a:extLst>
              </a:tr>
              <a:tr h="252581">
                <a:tc rowSpan="2">
                  <a:txBody>
                    <a:bodyPr/>
                    <a:lstStyle/>
                    <a:p>
                      <a:pPr algn="ctr"/>
                      <a:r>
                        <a:rPr lang="fr-FR" sz="1100">
                          <a:solidFill>
                            <a:srgbClr val="000000"/>
                          </a:solidFill>
                          <a:effectLst/>
                          <a:latin typeface="Century Gothic" panose="020B0502020202020204" pitchFamily="34" charset="0"/>
                        </a:rPr>
                        <a:t>CA ≥ 250 M€</a:t>
                      </a:r>
                      <a:endParaRPr lang="fr-FR" sz="1100">
                        <a:effectLst/>
                        <a:latin typeface="Calibri" panose="020F050202020403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indent="139700"/>
                      <a:r>
                        <a:rPr lang="fr-FR" sz="1100" dirty="0">
                          <a:solidFill>
                            <a:srgbClr val="000000"/>
                          </a:solidFill>
                          <a:effectLst/>
                          <a:latin typeface="Century Gothic" panose="020B0502020202020204" pitchFamily="34" charset="0"/>
                        </a:rPr>
                        <a:t>0 € à 500 000 €</a:t>
                      </a:r>
                      <a:endParaRPr lang="fr-FR" sz="1100" dirty="0">
                        <a:effectLst/>
                        <a:latin typeface="Calibri" panose="020F050202020403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r>
                        <a:rPr lang="fr-FR" sz="1100">
                          <a:solidFill>
                            <a:srgbClr val="000000"/>
                          </a:solidFill>
                          <a:effectLst/>
                          <a:latin typeface="Century Gothic" panose="020B0502020202020204" pitchFamily="34" charset="0"/>
                        </a:rPr>
                        <a:t>28%</a:t>
                      </a:r>
                      <a:endParaRPr lang="fr-FR" sz="1100">
                        <a:effectLst/>
                        <a:latin typeface="Calibri" panose="020F050202020403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algn="ctr"/>
                      <a:r>
                        <a:rPr lang="fr-FR" sz="1100" dirty="0">
                          <a:solidFill>
                            <a:srgbClr val="000000"/>
                          </a:solidFill>
                          <a:effectLst/>
                          <a:latin typeface="Century Gothic" panose="020B0502020202020204" pitchFamily="34" charset="0"/>
                        </a:rPr>
                        <a:t>27,50%</a:t>
                      </a:r>
                      <a:endParaRPr lang="fr-FR" sz="1100" dirty="0">
                        <a:effectLst/>
                        <a:latin typeface="Calibri" panose="020F050202020403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algn="ctr"/>
                      <a:r>
                        <a:rPr lang="fr-FR" sz="1100" dirty="0">
                          <a:solidFill>
                            <a:srgbClr val="000000"/>
                          </a:solidFill>
                          <a:effectLst/>
                          <a:latin typeface="Century Gothic" panose="020B0502020202020204" pitchFamily="34" charset="0"/>
                        </a:rPr>
                        <a:t>25%</a:t>
                      </a:r>
                      <a:endParaRPr lang="fr-FR" sz="1100" dirty="0">
                        <a:effectLst/>
                        <a:latin typeface="Calibri" panose="020F050202020403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 xmlns:a16="http://schemas.microsoft.com/office/drawing/2014/main" val="3117984435"/>
                  </a:ext>
                </a:extLst>
              </a:tr>
              <a:tr h="252581">
                <a:tc vMerge="1">
                  <a:txBody>
                    <a:bodyPr/>
                    <a:lstStyle/>
                    <a:p>
                      <a:endParaRPr lang="fr-FR"/>
                    </a:p>
                  </a:txBody>
                  <a:tcPr/>
                </a:tc>
                <a:tc>
                  <a:txBody>
                    <a:bodyPr/>
                    <a:lstStyle/>
                    <a:p>
                      <a:pPr indent="139700"/>
                      <a:r>
                        <a:rPr lang="fr-FR" sz="1100" dirty="0">
                          <a:solidFill>
                            <a:srgbClr val="000000"/>
                          </a:solidFill>
                          <a:effectLst/>
                          <a:latin typeface="Century Gothic" panose="020B0502020202020204" pitchFamily="34" charset="0"/>
                        </a:rPr>
                        <a:t>&gt; 500 000 €</a:t>
                      </a:r>
                      <a:endParaRPr lang="fr-FR" sz="1100" dirty="0">
                        <a:effectLst/>
                        <a:latin typeface="Calibri" panose="020F050202020403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r>
                        <a:rPr lang="fr-FR" sz="1100" dirty="0">
                          <a:solidFill>
                            <a:srgbClr val="000000"/>
                          </a:solidFill>
                          <a:effectLst/>
                          <a:latin typeface="Century Gothic" panose="020B0502020202020204" pitchFamily="34" charset="0"/>
                        </a:rPr>
                        <a:t>31%</a:t>
                      </a:r>
                      <a:endParaRPr lang="fr-FR" sz="1100" dirty="0">
                        <a:effectLst/>
                        <a:latin typeface="Calibri" panose="020F050202020403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fr-FR"/>
                    </a:p>
                  </a:txBody>
                  <a:tcPr/>
                </a:tc>
                <a:tc vMerge="1">
                  <a:txBody>
                    <a:bodyPr/>
                    <a:lstStyle/>
                    <a:p>
                      <a:endParaRPr lang="fr-FR"/>
                    </a:p>
                  </a:txBody>
                  <a:tcPr/>
                </a:tc>
                <a:extLst>
                  <a:ext uri="{0D108BD9-81ED-4DB2-BD59-A6C34878D82A}">
                    <a16:rowId xmlns="" xmlns:a16="http://schemas.microsoft.com/office/drawing/2014/main" val="50717781"/>
                  </a:ext>
                </a:extLst>
              </a:tr>
            </a:tbl>
          </a:graphicData>
        </a:graphic>
      </p:graphicFrame>
      <p:sp>
        <p:nvSpPr>
          <p:cNvPr id="10" name="Rectangle 1">
            <a:extLst>
              <a:ext uri="{FF2B5EF4-FFF2-40B4-BE49-F238E27FC236}">
                <a16:creationId xmlns="" xmlns:a16="http://schemas.microsoft.com/office/drawing/2014/main" id="{FAB397EB-322C-DC46-8166-71EA6390976C}"/>
              </a:ext>
            </a:extLst>
          </p:cNvPr>
          <p:cNvSpPr>
            <a:spLocks noChangeArrowheads="1"/>
          </p:cNvSpPr>
          <p:nvPr/>
        </p:nvSpPr>
        <p:spPr bwMode="auto">
          <a:xfrm>
            <a:off x="900311" y="3397445"/>
            <a:ext cx="75612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000" b="0" i="0" u="none" strike="noStrike" cap="none" normalizeH="0" baseline="0">
                <a:ln>
                  <a:noFill/>
                </a:ln>
                <a:solidFill>
                  <a:srgbClr val="000000"/>
                </a:solidFill>
                <a:effectLst/>
                <a:latin typeface="Century Gothic" panose="020B050202020202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5" name="ZoneTexte 14">
            <a:extLst>
              <a:ext uri="{FF2B5EF4-FFF2-40B4-BE49-F238E27FC236}">
                <a16:creationId xmlns="" xmlns:a16="http://schemas.microsoft.com/office/drawing/2014/main" id="{6EDCBDD7-C472-8F46-AA70-797620CD6A11}"/>
              </a:ext>
            </a:extLst>
          </p:cNvPr>
          <p:cNvSpPr txBox="1"/>
          <p:nvPr/>
        </p:nvSpPr>
        <p:spPr>
          <a:xfrm>
            <a:off x="405685" y="6123980"/>
            <a:ext cx="6249630" cy="230832"/>
          </a:xfrm>
          <a:prstGeom prst="rect">
            <a:avLst/>
          </a:prstGeom>
          <a:noFill/>
        </p:spPr>
        <p:txBody>
          <a:bodyPr wrap="square" rtlCol="0">
            <a:spAutoFit/>
          </a:bodyPr>
          <a:lstStyle/>
          <a:p>
            <a:r>
              <a:rPr lang="fr-FR" sz="900" dirty="0">
                <a:latin typeface="Century Gothic" panose="020B0502020202020204" pitchFamily="34" charset="0"/>
              </a:rPr>
              <a:t>*</a:t>
            </a:r>
            <a:r>
              <a:rPr lang="fr-FR" sz="900" dirty="0">
                <a:solidFill>
                  <a:srgbClr val="000000"/>
                </a:solidFill>
                <a:latin typeface="Century Gothic" panose="020B0502020202020204" pitchFamily="34" charset="0"/>
              </a:rPr>
              <a:t>sous réserve des conditions pour bénéficier du taux réduit prévues à l’article 219, </a:t>
            </a:r>
            <a:r>
              <a:rPr lang="fr-FR" sz="900" dirty="0" err="1">
                <a:solidFill>
                  <a:srgbClr val="000000"/>
                </a:solidFill>
                <a:latin typeface="Century Gothic" panose="020B0502020202020204" pitchFamily="34" charset="0"/>
              </a:rPr>
              <a:t>I-b</a:t>
            </a:r>
            <a:r>
              <a:rPr lang="fr-FR" sz="900" dirty="0">
                <a:solidFill>
                  <a:srgbClr val="000000"/>
                </a:solidFill>
                <a:latin typeface="Century Gothic" panose="020B0502020202020204" pitchFamily="34" charset="0"/>
              </a:rPr>
              <a:t> du CGI.</a:t>
            </a:r>
            <a:endParaRPr lang="fr-FR" sz="900" dirty="0">
              <a:latin typeface="Century Gothic" panose="020B0502020202020204" pitchFamily="34" charset="0"/>
            </a:endParaRPr>
          </a:p>
        </p:txBody>
      </p:sp>
    </p:spTree>
    <p:extLst>
      <p:ext uri="{BB962C8B-B14F-4D97-AF65-F5344CB8AC3E}">
        <p14:creationId xmlns:p14="http://schemas.microsoft.com/office/powerpoint/2010/main" val="14623662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ZoneTexte 20"/>
          <p:cNvSpPr txBox="1"/>
          <p:nvPr/>
        </p:nvSpPr>
        <p:spPr>
          <a:xfrm>
            <a:off x="1877538" y="1558967"/>
            <a:ext cx="3806185" cy="874766"/>
          </a:xfrm>
          <a:prstGeom prst="rect">
            <a:avLst/>
          </a:prstGeom>
          <a:noFill/>
        </p:spPr>
        <p:txBody>
          <a:bodyPr wrap="none" lIns="104306" tIns="52153" rIns="104306" bIns="52153" rtlCol="0">
            <a:spAutoFit/>
          </a:bodyPr>
          <a:lstStyle/>
          <a:p>
            <a:pPr algn="ctr"/>
            <a:r>
              <a:rPr lang="fr-FR" sz="3200" dirty="0">
                <a:solidFill>
                  <a:srgbClr val="3E8994"/>
                </a:solidFill>
                <a:latin typeface="Century Gothic" panose="020B0502020202020204" pitchFamily="34" charset="0"/>
              </a:rPr>
              <a:t>Office patrimonial</a:t>
            </a:r>
          </a:p>
          <a:p>
            <a:pPr algn="ctr"/>
            <a:r>
              <a:rPr lang="fr-FR" sz="1800" dirty="0">
                <a:solidFill>
                  <a:srgbClr val="3E8994"/>
                </a:solidFill>
                <a:latin typeface="Century Gothic" panose="020B0502020202020204" pitchFamily="34" charset="0"/>
              </a:rPr>
              <a:t>depuis 1996</a:t>
            </a:r>
          </a:p>
        </p:txBody>
      </p:sp>
      <p:pic>
        <p:nvPicPr>
          <p:cNvPr id="22" name="Picture 2" descr="H:\ADMINISTRATION WITAM\COM\WITAM\ID VISUELLES\Logo Fond Transparent\Witam logo coul.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28002" y="857391"/>
            <a:ext cx="2105257" cy="630847"/>
          </a:xfrm>
          <a:prstGeom prst="rect">
            <a:avLst/>
          </a:prstGeom>
          <a:noFill/>
          <a:extLst>
            <a:ext uri="{909E8E84-426E-40DD-AFC4-6F175D3DCCD1}">
              <a14:hiddenFill xmlns:a14="http://schemas.microsoft.com/office/drawing/2010/main">
                <a:solidFill>
                  <a:srgbClr val="FFFFFF"/>
                </a:solidFill>
              </a14:hiddenFill>
            </a:ext>
          </a:extLst>
        </p:spPr>
      </p:pic>
      <p:sp>
        <p:nvSpPr>
          <p:cNvPr id="26" name="Text Box 7"/>
          <p:cNvSpPr txBox="1">
            <a:spLocks noChangeArrowheads="1"/>
          </p:cNvSpPr>
          <p:nvPr/>
        </p:nvSpPr>
        <p:spPr bwMode="auto">
          <a:xfrm>
            <a:off x="722583" y="5015950"/>
            <a:ext cx="2903836" cy="10040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2382" tIns="56192" rIns="112382" bIns="56192"/>
          <a:lstStyle/>
          <a:p>
            <a:pPr algn="ctr" fontAlgn="base"/>
            <a:r>
              <a:rPr lang="fr-FR" sz="1100" dirty="0">
                <a:latin typeface="Century Gothic" panose="020B0502020202020204" pitchFamily="34" charset="0"/>
                <a:ea typeface="Times New Roman"/>
              </a:rPr>
              <a:t>Benoist Lombard</a:t>
            </a:r>
          </a:p>
          <a:p>
            <a:pPr algn="ctr" fontAlgn="base"/>
            <a:r>
              <a:rPr lang="fr-FR" sz="1100" i="1" dirty="0" smtClean="0">
                <a:latin typeface="Century Gothic" panose="020B0502020202020204" pitchFamily="34" charset="0"/>
                <a:ea typeface="Times New Roman"/>
              </a:rPr>
              <a:t>Président - associé</a:t>
            </a:r>
            <a:endParaRPr lang="fr-FR" sz="1100" i="1" dirty="0">
              <a:latin typeface="Century Gothic" panose="020B0502020202020204" pitchFamily="34" charset="0"/>
              <a:ea typeface="Times New Roman"/>
            </a:endParaRPr>
          </a:p>
          <a:p>
            <a:pPr algn="ctr" fontAlgn="base"/>
            <a:r>
              <a:rPr lang="fr-FR" sz="1100" b="1" dirty="0">
                <a:solidFill>
                  <a:srgbClr val="3E8994"/>
                </a:solidFill>
                <a:latin typeface="Century Gothic" panose="020B0502020202020204" pitchFamily="34" charset="0"/>
                <a:ea typeface="Times New Roman"/>
                <a:hlinkClick r:id="rId3">
                  <a:extLst>
                    <a:ext uri="{A12FA001-AC4F-418D-AE19-62706E023703}">
                      <ahyp:hlinkClr xmlns="" xmlns:ahyp="http://schemas.microsoft.com/office/drawing/2018/hyperlinkcolor" val="tx"/>
                    </a:ext>
                  </a:extLst>
                </a:hlinkClick>
              </a:rPr>
              <a:t>benoist.lombard@witam.fr</a:t>
            </a:r>
            <a:endParaRPr lang="fr-FR" sz="1100" dirty="0">
              <a:solidFill>
                <a:srgbClr val="3E8994"/>
              </a:solidFill>
              <a:latin typeface="Century Gothic" panose="020B0502020202020204" pitchFamily="34" charset="0"/>
              <a:ea typeface="Times New Roman"/>
            </a:endParaRPr>
          </a:p>
        </p:txBody>
      </p:sp>
      <p:sp>
        <p:nvSpPr>
          <p:cNvPr id="28" name="Text Box 9"/>
          <p:cNvSpPr txBox="1">
            <a:spLocks noChangeArrowheads="1"/>
          </p:cNvSpPr>
          <p:nvPr/>
        </p:nvSpPr>
        <p:spPr bwMode="auto">
          <a:xfrm>
            <a:off x="1209097" y="8573165"/>
            <a:ext cx="5521252"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cmpd="dbl">
                <a:solidFill>
                  <a:srgbClr val="000080"/>
                </a:solidFill>
                <a:miter lim="800000"/>
                <a:headEnd/>
                <a:tailEnd/>
              </a14:hiddenLine>
            </a:ext>
          </a:extLst>
        </p:spPr>
        <p:txBody>
          <a:bodyPr lIns="0" tIns="0" rIns="0" bIns="0">
            <a:spAutoFit/>
          </a:bodyPr>
          <a:lstStyle/>
          <a:p>
            <a:pPr algn="ctr" fontAlgn="base"/>
            <a:r>
              <a:rPr lang="fr-FR" sz="1100" b="1" dirty="0">
                <a:solidFill>
                  <a:srgbClr val="3E8994"/>
                </a:solidFill>
                <a:latin typeface="Century Gothic" panose="020B0502020202020204" pitchFamily="34" charset="0"/>
                <a:ea typeface="Times New Roman"/>
              </a:rPr>
              <a:t>Witam MFO</a:t>
            </a:r>
          </a:p>
          <a:p>
            <a:pPr algn="ctr" fontAlgn="base"/>
            <a:r>
              <a:rPr lang="fr-FR" sz="1100" dirty="0">
                <a:latin typeface="Century Gothic" panose="020B0502020202020204" pitchFamily="34" charset="0"/>
                <a:ea typeface="Times New Roman"/>
              </a:rPr>
              <a:t>31, rue des Poissonniers - 92200 Neuilly-sur-Seine </a:t>
            </a:r>
          </a:p>
          <a:p>
            <a:pPr algn="ctr" fontAlgn="base"/>
            <a:r>
              <a:rPr lang="en-GB" sz="1100" dirty="0">
                <a:latin typeface="Century Gothic" panose="020B0502020202020204" pitchFamily="34" charset="0"/>
                <a:ea typeface="Times New Roman"/>
                <a:cs typeface="Arial"/>
                <a:sym typeface="Wingdings"/>
              </a:rPr>
              <a:t></a:t>
            </a:r>
            <a:r>
              <a:rPr lang="fr-FR" sz="1100" dirty="0">
                <a:latin typeface="Century Gothic" panose="020B0502020202020204" pitchFamily="34" charset="0"/>
                <a:ea typeface="Times New Roman"/>
              </a:rPr>
              <a:t>+33 1 55 62 00 80  </a:t>
            </a:r>
            <a:r>
              <a:rPr lang="fr-FR" sz="1100" dirty="0">
                <a:latin typeface="Century Gothic" panose="020B0502020202020204" pitchFamily="34" charset="0"/>
                <a:ea typeface="Times New Roman"/>
                <a:sym typeface="Wingdings"/>
              </a:rPr>
              <a:t></a:t>
            </a:r>
            <a:r>
              <a:rPr lang="fr-FR" sz="1100" dirty="0">
                <a:latin typeface="Century Gothic" panose="020B0502020202020204" pitchFamily="34" charset="0"/>
                <a:ea typeface="Times New Roman"/>
              </a:rPr>
              <a:t> </a:t>
            </a:r>
            <a:r>
              <a:rPr lang="en-GB" sz="1100" dirty="0">
                <a:latin typeface="Century Gothic" panose="020B0502020202020204" pitchFamily="34" charset="0"/>
                <a:ea typeface="Times New Roman"/>
                <a:cs typeface="Arial"/>
                <a:sym typeface="Wingdings"/>
              </a:rPr>
              <a:t></a:t>
            </a:r>
            <a:r>
              <a:rPr lang="en-GB" sz="1100" dirty="0">
                <a:latin typeface="Century Gothic" panose="020B0502020202020204" pitchFamily="34" charset="0"/>
                <a:ea typeface="Times New Roman"/>
              </a:rPr>
              <a:t> </a:t>
            </a:r>
            <a:r>
              <a:rPr lang="fr-FR" sz="1100" dirty="0">
                <a:latin typeface="Century Gothic" panose="020B0502020202020204" pitchFamily="34" charset="0"/>
                <a:ea typeface="Times New Roman"/>
                <a:cs typeface="Arial"/>
              </a:rPr>
              <a:t>witam@witam.fr</a:t>
            </a:r>
          </a:p>
          <a:p>
            <a:pPr algn="ctr" fontAlgn="base"/>
            <a:r>
              <a:rPr lang="fr-FR" sz="1100" b="1" u="sng" dirty="0">
                <a:solidFill>
                  <a:srgbClr val="3E8994"/>
                </a:solidFill>
                <a:latin typeface="Century Gothic" panose="020B0502020202020204" pitchFamily="34" charset="0"/>
                <a:ea typeface="Times New Roman"/>
                <a:hlinkClick r:id="rId4">
                  <a:extLst>
                    <a:ext uri="{A12FA001-AC4F-418D-AE19-62706E023703}">
                      <ahyp:hlinkClr xmlns="" xmlns:ahyp="http://schemas.microsoft.com/office/drawing/2018/hyperlinkcolor" val="tx"/>
                    </a:ext>
                  </a:extLst>
                </a:hlinkClick>
              </a:rPr>
              <a:t>www.witam-mfo.fr</a:t>
            </a:r>
            <a:endParaRPr lang="fr-FR" sz="1100" b="1" u="sng" dirty="0">
              <a:solidFill>
                <a:srgbClr val="3E8994"/>
              </a:solidFill>
              <a:latin typeface="Century Gothic" panose="020B0502020202020204" pitchFamily="34" charset="0"/>
              <a:ea typeface="Times New Roman"/>
            </a:endParaRPr>
          </a:p>
        </p:txBody>
      </p:sp>
      <p:sp>
        <p:nvSpPr>
          <p:cNvPr id="29" name="Text Box 11"/>
          <p:cNvSpPr txBox="1">
            <a:spLocks noChangeArrowheads="1"/>
          </p:cNvSpPr>
          <p:nvPr/>
        </p:nvSpPr>
        <p:spPr bwMode="auto">
          <a:xfrm>
            <a:off x="4782044" y="6103126"/>
            <a:ext cx="2838868" cy="82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2382" tIns="56192" rIns="112382" bIns="56192"/>
          <a:lstStyle/>
          <a:p>
            <a:pPr algn="ctr" fontAlgn="base"/>
            <a:r>
              <a:rPr lang="fr-FR" sz="1100" dirty="0">
                <a:latin typeface="Century Gothic" panose="020B0502020202020204" pitchFamily="34" charset="0"/>
                <a:ea typeface="Times New Roman"/>
              </a:rPr>
              <a:t>Jacqueline Barba</a:t>
            </a:r>
          </a:p>
          <a:p>
            <a:pPr algn="ctr" fontAlgn="base"/>
            <a:r>
              <a:rPr lang="fr-FR" sz="1100" i="1" dirty="0">
                <a:latin typeface="Century Gothic" panose="020B0502020202020204" pitchFamily="34" charset="0"/>
                <a:ea typeface="Times New Roman"/>
              </a:rPr>
              <a:t>Senior </a:t>
            </a:r>
            <a:r>
              <a:rPr lang="fr-FR" sz="1100" i="1" dirty="0" err="1">
                <a:latin typeface="Century Gothic" panose="020B0502020202020204" pitchFamily="34" charset="0"/>
                <a:ea typeface="Times New Roman"/>
              </a:rPr>
              <a:t>Family</a:t>
            </a:r>
            <a:r>
              <a:rPr lang="fr-FR" sz="1100" i="1" dirty="0">
                <a:latin typeface="Century Gothic" panose="020B0502020202020204" pitchFamily="34" charset="0"/>
                <a:ea typeface="Times New Roman"/>
              </a:rPr>
              <a:t> </a:t>
            </a:r>
            <a:r>
              <a:rPr lang="fr-FR" sz="1100" i="1" dirty="0" err="1">
                <a:latin typeface="Century Gothic" panose="020B0502020202020204" pitchFamily="34" charset="0"/>
                <a:ea typeface="Times New Roman"/>
              </a:rPr>
              <a:t>Officer</a:t>
            </a:r>
            <a:endParaRPr lang="fr-FR" sz="1100" dirty="0">
              <a:latin typeface="Century Gothic" panose="020B0502020202020204" pitchFamily="34" charset="0"/>
              <a:ea typeface="Times New Roman"/>
            </a:endParaRPr>
          </a:p>
          <a:p>
            <a:pPr algn="ctr" fontAlgn="base"/>
            <a:r>
              <a:rPr lang="fr-FR" sz="1100" b="1" dirty="0">
                <a:solidFill>
                  <a:srgbClr val="3E8994"/>
                </a:solidFill>
                <a:latin typeface="Century Gothic" panose="020B0502020202020204" pitchFamily="34" charset="0"/>
                <a:ea typeface="Times New Roman"/>
                <a:hlinkClick r:id="rId5">
                  <a:extLst>
                    <a:ext uri="{A12FA001-AC4F-418D-AE19-62706E023703}">
                      <ahyp:hlinkClr xmlns="" xmlns:ahyp="http://schemas.microsoft.com/office/drawing/2018/hyperlinkcolor" val="tx"/>
                    </a:ext>
                  </a:extLst>
                </a:hlinkClick>
              </a:rPr>
              <a:t>jacqueline.barba@witam.fr</a:t>
            </a:r>
            <a:endParaRPr lang="fr-FR" sz="1100" dirty="0">
              <a:solidFill>
                <a:srgbClr val="3E8994"/>
              </a:solidFill>
              <a:latin typeface="Century Gothic" panose="020B0502020202020204" pitchFamily="34" charset="0"/>
              <a:ea typeface="Times New Roman"/>
            </a:endParaRPr>
          </a:p>
        </p:txBody>
      </p:sp>
      <p:sp>
        <p:nvSpPr>
          <p:cNvPr id="30" name="Text Box 12"/>
          <p:cNvSpPr txBox="1">
            <a:spLocks noChangeArrowheads="1"/>
          </p:cNvSpPr>
          <p:nvPr/>
        </p:nvSpPr>
        <p:spPr bwMode="auto">
          <a:xfrm>
            <a:off x="4536021" y="5015950"/>
            <a:ext cx="2192229" cy="880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2382" tIns="56192" rIns="112382" bIns="56192"/>
          <a:lstStyle/>
          <a:p>
            <a:pPr algn="ctr" fontAlgn="base"/>
            <a:r>
              <a:rPr lang="en-GB" sz="1100" dirty="0">
                <a:latin typeface="Century Gothic" panose="020B0502020202020204" pitchFamily="34" charset="0"/>
                <a:ea typeface="Times New Roman"/>
              </a:rPr>
              <a:t>Arnaud Perrin</a:t>
            </a:r>
            <a:endParaRPr lang="fr-FR" sz="1100" dirty="0">
              <a:latin typeface="Century Gothic" panose="020B0502020202020204" pitchFamily="34" charset="0"/>
              <a:ea typeface="Times New Roman"/>
            </a:endParaRPr>
          </a:p>
          <a:p>
            <a:pPr algn="ctr" fontAlgn="base"/>
            <a:r>
              <a:rPr lang="fr-FR" sz="1100" i="1" dirty="0" smtClean="0">
                <a:latin typeface="Century Gothic" panose="020B0502020202020204" pitchFamily="34" charset="0"/>
                <a:ea typeface="Times New Roman"/>
              </a:rPr>
              <a:t>Directeur Général - associé</a:t>
            </a:r>
            <a:endParaRPr lang="fr-FR" sz="1100" dirty="0">
              <a:latin typeface="Century Gothic" panose="020B0502020202020204" pitchFamily="34" charset="0"/>
              <a:ea typeface="Times New Roman"/>
            </a:endParaRPr>
          </a:p>
          <a:p>
            <a:pPr algn="ctr" fontAlgn="base"/>
            <a:r>
              <a:rPr lang="fr-FR" sz="1100" b="1" dirty="0">
                <a:solidFill>
                  <a:srgbClr val="3E8994"/>
                </a:solidFill>
                <a:latin typeface="Century Gothic" panose="020B0502020202020204" pitchFamily="34" charset="0"/>
                <a:ea typeface="Times New Roman"/>
                <a:hlinkClick r:id="rId6">
                  <a:extLst>
                    <a:ext uri="{A12FA001-AC4F-418D-AE19-62706E023703}">
                      <ahyp:hlinkClr xmlns="" xmlns:ahyp="http://schemas.microsoft.com/office/drawing/2018/hyperlinkcolor" val="tx"/>
                    </a:ext>
                  </a:extLst>
                </a:hlinkClick>
              </a:rPr>
              <a:t>arnaud.perrin@witam.fr</a:t>
            </a:r>
            <a:endParaRPr lang="fr-FR" sz="1100" dirty="0">
              <a:solidFill>
                <a:srgbClr val="3E8994"/>
              </a:solidFill>
              <a:latin typeface="Century Gothic" panose="020B0502020202020204" pitchFamily="34" charset="0"/>
              <a:ea typeface="Times New Roman"/>
            </a:endParaRPr>
          </a:p>
        </p:txBody>
      </p:sp>
      <p:pic>
        <p:nvPicPr>
          <p:cNvPr id="32" name="Image 23">
            <a:hlinkClick r:id="rId7"/>
          </p:cNvPr>
          <p:cNvPicPr preferRelativeResize="0">
            <a:picLocks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283141" y="9451156"/>
            <a:ext cx="279039" cy="288032"/>
          </a:xfrm>
          <a:prstGeom prst="rect">
            <a:avLst/>
          </a:prstGeom>
          <a:noFill/>
          <a:extLst>
            <a:ext uri="{909E8E84-426E-40DD-AFC4-6F175D3DCCD1}">
              <a14:hiddenFill xmlns:a14="http://schemas.microsoft.com/office/drawing/2010/main">
                <a:solidFill>
                  <a:srgbClr val="FFFFFF"/>
                </a:solidFill>
              </a14:hiddenFill>
            </a:ext>
          </a:extLst>
        </p:spPr>
      </p:pic>
      <p:pic>
        <p:nvPicPr>
          <p:cNvPr id="33" name="Image 18">
            <a:hlinkClick r:id="rId9"/>
          </p:cNvPr>
          <p:cNvPicPr preferRelativeResize="0">
            <a:picLocks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641110" y="9451156"/>
            <a:ext cx="279039" cy="288032"/>
          </a:xfrm>
          <a:prstGeom prst="rect">
            <a:avLst/>
          </a:prstGeom>
          <a:noFill/>
          <a:extLst>
            <a:ext uri="{909E8E84-426E-40DD-AFC4-6F175D3DCCD1}">
              <a14:hiddenFill xmlns:a14="http://schemas.microsoft.com/office/drawing/2010/main">
                <a:solidFill>
                  <a:srgbClr val="FFFFFF"/>
                </a:solidFill>
              </a14:hiddenFill>
            </a:ext>
          </a:extLst>
        </p:spPr>
      </p:pic>
      <p:pic>
        <p:nvPicPr>
          <p:cNvPr id="34" name="Image 21">
            <a:hlinkClick r:id="rId11"/>
          </p:cNvPr>
          <p:cNvPicPr preferRelativeResize="0">
            <a:picLocks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998487" y="9451156"/>
            <a:ext cx="279039" cy="288032"/>
          </a:xfrm>
          <a:prstGeom prst="rect">
            <a:avLst/>
          </a:prstGeom>
          <a:noFill/>
          <a:extLst>
            <a:ext uri="{909E8E84-426E-40DD-AFC4-6F175D3DCCD1}">
              <a14:hiddenFill xmlns:a14="http://schemas.microsoft.com/office/drawing/2010/main">
                <a:solidFill>
                  <a:srgbClr val="FFFFFF"/>
                </a:solidFill>
              </a14:hiddenFill>
            </a:ext>
          </a:extLst>
        </p:spPr>
      </p:pic>
      <p:pic>
        <p:nvPicPr>
          <p:cNvPr id="35" name="il_fi" descr="Description : http://st.depositphotos.com/1144386/4493/v/110/dep_44939827-Modern-Round-Youtube-Icon.jpg">
            <a:hlinkClick r:id="rId13"/>
          </p:cNvPr>
          <p:cNvPicPr preferRelativeResize="0">
            <a:picLocks noChangeArrowheads="1"/>
          </p:cNvPicPr>
          <p:nvPr/>
        </p:nvPicPr>
        <p:blipFill>
          <a:blip r:embed="rId14" cstate="print">
            <a:extLst>
              <a:ext uri="{28A0092B-C50C-407E-A947-70E740481C1C}">
                <a14:useLocalDpi xmlns:a14="http://schemas.microsoft.com/office/drawing/2010/main" val="0"/>
              </a:ext>
            </a:extLst>
          </a:blip>
          <a:srcRect l="6364" t="7272" r="5453" b="6363"/>
          <a:stretch>
            <a:fillRect/>
          </a:stretch>
        </p:blipFill>
        <p:spPr bwMode="auto">
          <a:xfrm>
            <a:off x="4356456" y="9451156"/>
            <a:ext cx="279039" cy="288032"/>
          </a:xfrm>
          <a:prstGeom prst="rect">
            <a:avLst/>
          </a:prstGeom>
          <a:noFill/>
          <a:extLst>
            <a:ext uri="{909E8E84-426E-40DD-AFC4-6F175D3DCCD1}">
              <a14:hiddenFill xmlns:a14="http://schemas.microsoft.com/office/drawing/2010/main">
                <a:solidFill>
                  <a:srgbClr val="FFFFFF"/>
                </a:solidFill>
              </a14:hiddenFill>
            </a:ext>
          </a:extLst>
        </p:spPr>
      </p:pic>
      <p:sp>
        <p:nvSpPr>
          <p:cNvPr id="36" name="Text Box 8"/>
          <p:cNvSpPr txBox="1">
            <a:spLocks noChangeArrowheads="1"/>
          </p:cNvSpPr>
          <p:nvPr/>
        </p:nvSpPr>
        <p:spPr bwMode="auto">
          <a:xfrm>
            <a:off x="392492" y="7141627"/>
            <a:ext cx="2335510" cy="6814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2382" tIns="56192" rIns="112382" bIns="56192"/>
          <a:lstStyle/>
          <a:p>
            <a:pPr algn="ctr" fontAlgn="base"/>
            <a:r>
              <a:rPr lang="fr-FR" sz="1100" dirty="0" smtClean="0">
                <a:latin typeface="Century Gothic" panose="020B0502020202020204" pitchFamily="34" charset="0"/>
                <a:ea typeface="Times New Roman"/>
              </a:rPr>
              <a:t>Cyrine Marrakchi</a:t>
            </a:r>
            <a:endParaRPr lang="fr-FR" sz="1100" dirty="0">
              <a:latin typeface="Century Gothic" panose="020B0502020202020204" pitchFamily="34" charset="0"/>
              <a:ea typeface="Times New Roman"/>
            </a:endParaRPr>
          </a:p>
          <a:p>
            <a:pPr algn="ctr" fontAlgn="base"/>
            <a:r>
              <a:rPr lang="fr-FR" sz="1100" i="1" dirty="0">
                <a:latin typeface="Century Gothic" panose="020B0502020202020204" pitchFamily="34" charset="0"/>
                <a:ea typeface="Times New Roman"/>
              </a:rPr>
              <a:t>Ingénieur patrimonial</a:t>
            </a:r>
            <a:endParaRPr lang="fr-FR" sz="1100" dirty="0">
              <a:latin typeface="Century Gothic" panose="020B0502020202020204" pitchFamily="34" charset="0"/>
              <a:ea typeface="Times New Roman"/>
            </a:endParaRPr>
          </a:p>
          <a:p>
            <a:pPr algn="ctr" fontAlgn="base"/>
            <a:r>
              <a:rPr lang="fr-FR" sz="1100" b="1" dirty="0">
                <a:solidFill>
                  <a:srgbClr val="3E8994"/>
                </a:solidFill>
                <a:latin typeface="Century Gothic" panose="020B0502020202020204" pitchFamily="34" charset="0"/>
                <a:ea typeface="Times New Roman"/>
                <a:hlinkClick r:id="rId15">
                  <a:extLst>
                    <a:ext uri="{A12FA001-AC4F-418D-AE19-62706E023703}">
                      <ahyp:hlinkClr xmlns="" xmlns:ahyp="http://schemas.microsoft.com/office/drawing/2018/hyperlinkcolor" val="tx"/>
                    </a:ext>
                  </a:extLst>
                </a:hlinkClick>
              </a:rPr>
              <a:t>c</a:t>
            </a:r>
            <a:r>
              <a:rPr lang="fr-FR" sz="1100" b="1" dirty="0" smtClean="0">
                <a:solidFill>
                  <a:srgbClr val="3E8994"/>
                </a:solidFill>
                <a:latin typeface="Century Gothic" panose="020B0502020202020204" pitchFamily="34" charset="0"/>
                <a:ea typeface="Times New Roman"/>
                <a:hlinkClick r:id="rId15">
                  <a:extLst>
                    <a:ext uri="{A12FA001-AC4F-418D-AE19-62706E023703}">
                      <ahyp:hlinkClr xmlns="" xmlns:ahyp="http://schemas.microsoft.com/office/drawing/2018/hyperlinkcolor" val="tx"/>
                    </a:ext>
                  </a:extLst>
                </a:hlinkClick>
              </a:rPr>
              <a:t>yrine.marrakchi@witam.fr</a:t>
            </a:r>
            <a:endParaRPr lang="fr-FR" sz="1100" dirty="0">
              <a:solidFill>
                <a:srgbClr val="3E8994"/>
              </a:solidFill>
              <a:latin typeface="Century Gothic" panose="020B0502020202020204" pitchFamily="34" charset="0"/>
              <a:ea typeface="Times New Roman"/>
            </a:endParaRPr>
          </a:p>
        </p:txBody>
      </p:sp>
      <p:sp>
        <p:nvSpPr>
          <p:cNvPr id="39" name="Text Box 8"/>
          <p:cNvSpPr txBox="1">
            <a:spLocks noChangeArrowheads="1"/>
          </p:cNvSpPr>
          <p:nvPr/>
        </p:nvSpPr>
        <p:spPr bwMode="auto">
          <a:xfrm>
            <a:off x="334062" y="6105443"/>
            <a:ext cx="2339591" cy="6814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2382" tIns="56192" rIns="112382" bIns="56192"/>
          <a:lstStyle/>
          <a:p>
            <a:pPr algn="ctr" fontAlgn="base"/>
            <a:r>
              <a:rPr lang="fr-FR" sz="1100" dirty="0">
                <a:latin typeface="Century Gothic" panose="020B0502020202020204" pitchFamily="34" charset="0"/>
                <a:ea typeface="Times New Roman"/>
              </a:rPr>
              <a:t>Florence Michalet</a:t>
            </a:r>
          </a:p>
          <a:p>
            <a:pPr algn="ctr" fontAlgn="base"/>
            <a:r>
              <a:rPr lang="fr-FR" sz="1100" i="1" dirty="0" smtClean="0">
                <a:latin typeface="Century Gothic" panose="020B0502020202020204" pitchFamily="34" charset="0"/>
                <a:ea typeface="Times New Roman"/>
              </a:rPr>
              <a:t>Back-Office</a:t>
            </a:r>
            <a:endParaRPr lang="fr-FR" sz="1100" dirty="0">
              <a:latin typeface="Century Gothic" panose="020B0502020202020204" pitchFamily="34" charset="0"/>
              <a:ea typeface="Times New Roman"/>
            </a:endParaRPr>
          </a:p>
          <a:p>
            <a:pPr algn="ctr" fontAlgn="base"/>
            <a:r>
              <a:rPr lang="fr-FR" sz="1100" b="1" dirty="0">
                <a:solidFill>
                  <a:srgbClr val="3E8994"/>
                </a:solidFill>
                <a:latin typeface="Century Gothic" panose="020B0502020202020204" pitchFamily="34" charset="0"/>
                <a:ea typeface="Times New Roman"/>
                <a:hlinkClick r:id="rId16">
                  <a:extLst>
                    <a:ext uri="{A12FA001-AC4F-418D-AE19-62706E023703}">
                      <ahyp:hlinkClr xmlns="" xmlns:ahyp="http://schemas.microsoft.com/office/drawing/2018/hyperlinkcolor" val="tx"/>
                    </a:ext>
                  </a:extLst>
                </a:hlinkClick>
              </a:rPr>
              <a:t>florence.michalet@witam.fr</a:t>
            </a:r>
            <a:endParaRPr lang="fr-FR" sz="1100" dirty="0">
              <a:solidFill>
                <a:srgbClr val="3E8994"/>
              </a:solidFill>
              <a:latin typeface="Century Gothic" panose="020B0502020202020204" pitchFamily="34" charset="0"/>
              <a:ea typeface="Times New Roman"/>
            </a:endParaRPr>
          </a:p>
        </p:txBody>
      </p:sp>
      <p:sp>
        <p:nvSpPr>
          <p:cNvPr id="23" name="Text Box 8">
            <a:extLst>
              <a:ext uri="{FF2B5EF4-FFF2-40B4-BE49-F238E27FC236}">
                <a16:creationId xmlns="" xmlns:a16="http://schemas.microsoft.com/office/drawing/2014/main" id="{F3B4DE74-1DAD-4B63-BD8E-2CDF336587E1}"/>
              </a:ext>
            </a:extLst>
          </p:cNvPr>
          <p:cNvSpPr txBox="1">
            <a:spLocks noChangeArrowheads="1"/>
          </p:cNvSpPr>
          <p:nvPr/>
        </p:nvSpPr>
        <p:spPr bwMode="auto">
          <a:xfrm>
            <a:off x="4973513" y="7146900"/>
            <a:ext cx="2335510" cy="6814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2382" tIns="56192" rIns="112382" bIns="56192"/>
          <a:lstStyle/>
          <a:p>
            <a:pPr algn="ctr" fontAlgn="base"/>
            <a:r>
              <a:rPr lang="fr-FR" sz="1100" dirty="0" smtClean="0">
                <a:latin typeface="Century Gothic" panose="020B0502020202020204" pitchFamily="34" charset="0"/>
                <a:ea typeface="Times New Roman"/>
              </a:rPr>
              <a:t>Valentine Lancien</a:t>
            </a:r>
            <a:endParaRPr lang="fr-FR" sz="1100" dirty="0">
              <a:latin typeface="Century Gothic" panose="020B0502020202020204" pitchFamily="34" charset="0"/>
              <a:ea typeface="Times New Roman"/>
            </a:endParaRPr>
          </a:p>
          <a:p>
            <a:pPr algn="ctr" fontAlgn="base"/>
            <a:r>
              <a:rPr lang="fr-FR" sz="1100" i="1" dirty="0">
                <a:latin typeface="Century Gothic" panose="020B0502020202020204" pitchFamily="34" charset="0"/>
                <a:ea typeface="Times New Roman"/>
              </a:rPr>
              <a:t>Ingénieur patrimonial</a:t>
            </a:r>
            <a:endParaRPr lang="fr-FR" sz="1100" dirty="0">
              <a:latin typeface="Century Gothic" panose="020B0502020202020204" pitchFamily="34" charset="0"/>
              <a:ea typeface="Times New Roman"/>
            </a:endParaRPr>
          </a:p>
          <a:p>
            <a:pPr algn="ctr" fontAlgn="base"/>
            <a:r>
              <a:rPr lang="fr-FR" sz="1100" b="1" dirty="0" smtClean="0">
                <a:solidFill>
                  <a:srgbClr val="3E8994"/>
                </a:solidFill>
                <a:latin typeface="Century Gothic" panose="020B0502020202020204" pitchFamily="34" charset="0"/>
                <a:ea typeface="Times New Roman"/>
                <a:hlinkClick r:id="rId17"/>
              </a:rPr>
              <a:t>valentine.lancien@witam.fr</a:t>
            </a:r>
            <a:endParaRPr lang="fr-FR" sz="1100" dirty="0">
              <a:solidFill>
                <a:srgbClr val="3E8994"/>
              </a:solidFill>
              <a:latin typeface="Century Gothic" panose="020B0502020202020204" pitchFamily="34" charset="0"/>
              <a:ea typeface="Times New Roman"/>
            </a:endParaRPr>
          </a:p>
        </p:txBody>
      </p:sp>
      <p:pic>
        <p:nvPicPr>
          <p:cNvPr id="25" name="Image 24">
            <a:extLst>
              <a:ext uri="{FF2B5EF4-FFF2-40B4-BE49-F238E27FC236}">
                <a16:creationId xmlns="" xmlns:a16="http://schemas.microsoft.com/office/drawing/2014/main" id="{139C82F0-94F6-4529-B3BB-CFDBC2F33737}"/>
              </a:ext>
            </a:extLst>
          </p:cNvPr>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a:off x="4788743" y="2879253"/>
            <a:ext cx="1842819" cy="1712739"/>
          </a:xfrm>
          <a:prstGeom prst="rect">
            <a:avLst/>
          </a:prstGeom>
        </p:spPr>
      </p:pic>
      <p:pic>
        <p:nvPicPr>
          <p:cNvPr id="8" name="Image 7">
            <a:extLst>
              <a:ext uri="{FF2B5EF4-FFF2-40B4-BE49-F238E27FC236}">
                <a16:creationId xmlns="" xmlns:a16="http://schemas.microsoft.com/office/drawing/2014/main" id="{9AC1775A-B760-451B-8848-3A5593D818E8}"/>
              </a:ext>
            </a:extLst>
          </p:cNvPr>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1209097" y="2877303"/>
            <a:ext cx="1844918" cy="1714689"/>
          </a:xfrm>
          <a:prstGeom prst="rect">
            <a:avLst/>
          </a:prstGeom>
        </p:spPr>
      </p:pic>
      <p:sp>
        <p:nvSpPr>
          <p:cNvPr id="19" name="Text Box 7">
            <a:extLst>
              <a:ext uri="{FF2B5EF4-FFF2-40B4-BE49-F238E27FC236}">
                <a16:creationId xmlns="" xmlns:a16="http://schemas.microsoft.com/office/drawing/2014/main" id="{98D17C09-45E8-C44E-AFC6-E01B23A3D6C3}"/>
              </a:ext>
            </a:extLst>
          </p:cNvPr>
          <p:cNvSpPr txBox="1">
            <a:spLocks noChangeArrowheads="1"/>
          </p:cNvSpPr>
          <p:nvPr/>
        </p:nvSpPr>
        <p:spPr bwMode="auto">
          <a:xfrm>
            <a:off x="2463221" y="5778748"/>
            <a:ext cx="2903836" cy="6960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2382" tIns="56192" rIns="112382" bIns="56192"/>
          <a:lstStyle/>
          <a:p>
            <a:pPr algn="ctr" fontAlgn="base"/>
            <a:r>
              <a:rPr lang="fr-FR" sz="1100" dirty="0">
                <a:latin typeface="Century Gothic" panose="020B0502020202020204" pitchFamily="34" charset="0"/>
                <a:ea typeface="Times New Roman"/>
              </a:rPr>
              <a:t>Wilfried de </a:t>
            </a:r>
            <a:r>
              <a:rPr lang="fr-FR" sz="1100" dirty="0" err="1">
                <a:latin typeface="Century Gothic" panose="020B0502020202020204" pitchFamily="34" charset="0"/>
                <a:ea typeface="Times New Roman"/>
              </a:rPr>
              <a:t>Chanaud</a:t>
            </a:r>
            <a:endParaRPr lang="fr-FR" sz="1100" dirty="0">
              <a:latin typeface="Century Gothic" panose="020B0502020202020204" pitchFamily="34" charset="0"/>
              <a:ea typeface="Times New Roman"/>
            </a:endParaRPr>
          </a:p>
          <a:p>
            <a:pPr algn="ctr" fontAlgn="base"/>
            <a:r>
              <a:rPr lang="fr-FR" sz="1100" i="1" dirty="0">
                <a:latin typeface="Century Gothic" panose="020B0502020202020204" pitchFamily="34" charset="0"/>
                <a:ea typeface="Times New Roman"/>
              </a:rPr>
              <a:t>Associé</a:t>
            </a:r>
          </a:p>
          <a:p>
            <a:pPr algn="ctr" fontAlgn="base"/>
            <a:r>
              <a:rPr lang="fr-FR" sz="1100" b="1" dirty="0">
                <a:solidFill>
                  <a:srgbClr val="3E8994"/>
                </a:solidFill>
                <a:latin typeface="Century Gothic" panose="020B0502020202020204" pitchFamily="34" charset="0"/>
                <a:ea typeface="Times New Roman"/>
                <a:hlinkClick r:id="rId20">
                  <a:extLst>
                    <a:ext uri="{A12FA001-AC4F-418D-AE19-62706E023703}">
                      <ahyp:hlinkClr xmlns="" xmlns:ahyp="http://schemas.microsoft.com/office/drawing/2018/hyperlinkcolor" val="tx"/>
                    </a:ext>
                  </a:extLst>
                </a:hlinkClick>
              </a:rPr>
              <a:t>wilfried.dechanaud@witam.fr</a:t>
            </a:r>
            <a:endParaRPr lang="fr-FR" sz="1100" dirty="0">
              <a:solidFill>
                <a:srgbClr val="3E8994"/>
              </a:solidFill>
              <a:latin typeface="Century Gothic" panose="020B0502020202020204" pitchFamily="34" charset="0"/>
              <a:ea typeface="Times New Roman"/>
            </a:endParaRPr>
          </a:p>
        </p:txBody>
      </p:sp>
      <p:pic>
        <p:nvPicPr>
          <p:cNvPr id="2" name="Image 1"/>
          <p:cNvPicPr>
            <a:picLocks noChangeAspect="1"/>
          </p:cNvPicPr>
          <p:nvPr/>
        </p:nvPicPr>
        <p:blipFill>
          <a:blip r:embed="rId21"/>
          <a:stretch>
            <a:fillRect/>
          </a:stretch>
        </p:blipFill>
        <p:spPr>
          <a:xfrm>
            <a:off x="3060551" y="2939811"/>
            <a:ext cx="1757952" cy="1758817"/>
          </a:xfrm>
          <a:prstGeom prst="rect">
            <a:avLst/>
          </a:prstGeom>
        </p:spPr>
      </p:pic>
      <p:pic>
        <p:nvPicPr>
          <p:cNvPr id="3" name="Image 2"/>
          <p:cNvPicPr>
            <a:picLocks noChangeAspect="1"/>
          </p:cNvPicPr>
          <p:nvPr/>
        </p:nvPicPr>
        <p:blipFill>
          <a:blip r:embed="rId22"/>
          <a:stretch>
            <a:fillRect/>
          </a:stretch>
        </p:blipFill>
        <p:spPr>
          <a:xfrm>
            <a:off x="2431662" y="3639397"/>
            <a:ext cx="409575" cy="190500"/>
          </a:xfrm>
          <a:prstGeom prst="rect">
            <a:avLst/>
          </a:prstGeom>
        </p:spPr>
      </p:pic>
      <p:sp>
        <p:nvSpPr>
          <p:cNvPr id="20" name="Text Box 8">
            <a:extLst>
              <a:ext uri="{FF2B5EF4-FFF2-40B4-BE49-F238E27FC236}">
                <a16:creationId xmlns="" xmlns:a16="http://schemas.microsoft.com/office/drawing/2014/main" id="{F3B4DE74-1DAD-4B63-BD8E-2CDF336587E1}"/>
              </a:ext>
            </a:extLst>
          </p:cNvPr>
          <p:cNvSpPr txBox="1">
            <a:spLocks noChangeArrowheads="1"/>
          </p:cNvSpPr>
          <p:nvPr/>
        </p:nvSpPr>
        <p:spPr bwMode="auto">
          <a:xfrm>
            <a:off x="2741265" y="7157017"/>
            <a:ext cx="2335510" cy="6814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2382" tIns="56192" rIns="112382" bIns="56192"/>
          <a:lstStyle/>
          <a:p>
            <a:pPr algn="ctr" fontAlgn="base"/>
            <a:r>
              <a:rPr lang="fr-FR" sz="1100" dirty="0" smtClean="0">
                <a:latin typeface="Century Gothic" panose="020B0502020202020204" pitchFamily="34" charset="0"/>
                <a:ea typeface="Times New Roman"/>
              </a:rPr>
              <a:t>Bénédicte Tomeno</a:t>
            </a:r>
            <a:endParaRPr lang="fr-FR" sz="1100" dirty="0">
              <a:latin typeface="Century Gothic" panose="020B0502020202020204" pitchFamily="34" charset="0"/>
              <a:ea typeface="Times New Roman"/>
            </a:endParaRPr>
          </a:p>
          <a:p>
            <a:pPr algn="ctr" fontAlgn="base"/>
            <a:r>
              <a:rPr lang="fr-FR" sz="1100" i="1" dirty="0">
                <a:latin typeface="Century Gothic" panose="020B0502020202020204" pitchFamily="34" charset="0"/>
                <a:ea typeface="Times New Roman"/>
              </a:rPr>
              <a:t>Ingénieur patrimonial</a:t>
            </a:r>
            <a:endParaRPr lang="fr-FR" sz="1100" dirty="0">
              <a:latin typeface="Century Gothic" panose="020B0502020202020204" pitchFamily="34" charset="0"/>
              <a:ea typeface="Times New Roman"/>
            </a:endParaRPr>
          </a:p>
          <a:p>
            <a:pPr algn="ctr" fontAlgn="base"/>
            <a:r>
              <a:rPr lang="fr-FR" sz="1100" b="1" dirty="0" smtClean="0">
                <a:solidFill>
                  <a:srgbClr val="3E8994"/>
                </a:solidFill>
                <a:latin typeface="Century Gothic" panose="020B0502020202020204" pitchFamily="34" charset="0"/>
                <a:ea typeface="Times New Roman"/>
                <a:hlinkClick r:id="rId23"/>
              </a:rPr>
              <a:t>benedicte.tomeno@witam.fr</a:t>
            </a:r>
            <a:endParaRPr lang="fr-FR" sz="1100" dirty="0">
              <a:solidFill>
                <a:srgbClr val="3E8994"/>
              </a:solidFill>
              <a:latin typeface="Century Gothic" panose="020B0502020202020204" pitchFamily="34" charset="0"/>
              <a:ea typeface="Times New Roman"/>
            </a:endParaRPr>
          </a:p>
        </p:txBody>
      </p:sp>
    </p:spTree>
    <p:extLst>
      <p:ext uri="{BB962C8B-B14F-4D97-AF65-F5344CB8AC3E}">
        <p14:creationId xmlns:p14="http://schemas.microsoft.com/office/powerpoint/2010/main" val="25130933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Espace réservé du contenu 1"/>
          <p:cNvSpPr txBox="1">
            <a:spLocks/>
          </p:cNvSpPr>
          <p:nvPr/>
        </p:nvSpPr>
        <p:spPr>
          <a:xfrm>
            <a:off x="511682" y="5679445"/>
            <a:ext cx="6380466" cy="3999813"/>
          </a:xfrm>
          <a:prstGeom prst="rect">
            <a:avLst/>
          </a:prstGeom>
          <a:noFill/>
        </p:spPr>
        <p:txBody>
          <a:bodyPr vert="horz" lIns="104306" tIns="52153" rIns="104306" bIns="52153"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just"/>
            <a:r>
              <a:rPr lang="fr-FR" sz="1100" dirty="0">
                <a:solidFill>
                  <a:schemeClr val="tx1"/>
                </a:solidFill>
                <a:latin typeface="Century Gothic" panose="020B0502020202020204" pitchFamily="34" charset="0"/>
              </a:rPr>
              <a:t>Le Petit Fiscal du Patrimoine a pour objectif de vous décrire synthétiquement l’éventail des règles fiscales qui s’appliquent aux contribuables et est mis à jour des dernières Lois de Finances et de la Loi Pacte. Dans le cadre de la gestion de leurs intérêts privés, les particuliers doivent porter une attention spécifique aux trois impôts majeurs auxquels ils peuvent être assujettis : </a:t>
            </a:r>
          </a:p>
          <a:p>
            <a:pPr algn="just"/>
            <a:endParaRPr lang="fr-FR" sz="1100" dirty="0">
              <a:solidFill>
                <a:schemeClr val="tx1"/>
              </a:solidFill>
              <a:latin typeface="Century Gothic" panose="020B0502020202020204" pitchFamily="34" charset="0"/>
            </a:endParaRPr>
          </a:p>
          <a:p>
            <a:pPr marL="171450" indent="-171450" algn="just">
              <a:buFontTx/>
              <a:buChar char="-"/>
            </a:pPr>
            <a:r>
              <a:rPr lang="fr-FR" sz="1100" dirty="0">
                <a:solidFill>
                  <a:schemeClr val="tx1"/>
                </a:solidFill>
                <a:latin typeface="Century Gothic" panose="020B0502020202020204" pitchFamily="34" charset="0"/>
              </a:rPr>
              <a:t>l’impôt sur le revenu, qui touche le patrimoine qui fructifie (IR) ;</a:t>
            </a:r>
          </a:p>
          <a:p>
            <a:pPr marL="171450" indent="-171450" algn="just">
              <a:buFontTx/>
              <a:buChar char="-"/>
            </a:pPr>
            <a:r>
              <a:rPr lang="fr-FR" sz="1100" dirty="0">
                <a:solidFill>
                  <a:schemeClr val="tx1"/>
                </a:solidFill>
                <a:latin typeface="Century Gothic" panose="020B0502020202020204" pitchFamily="34" charset="0"/>
              </a:rPr>
              <a:t>l’impôt sur la fortune, attaché à la détention du patrimoine immobilier (IFI) ;</a:t>
            </a:r>
          </a:p>
          <a:p>
            <a:pPr marL="171450" indent="-171450" algn="just">
              <a:buFontTx/>
              <a:buChar char="-"/>
            </a:pPr>
            <a:r>
              <a:rPr lang="fr-FR" sz="1100" dirty="0">
                <a:solidFill>
                  <a:schemeClr val="tx1"/>
                </a:solidFill>
                <a:latin typeface="Century Gothic" panose="020B0502020202020204" pitchFamily="34" charset="0"/>
              </a:rPr>
              <a:t>les droits de mutation à titre gratuit (donation/succession) relatifs au transfert gracieux d’un patrimoine à l’autre (DMTG).</a:t>
            </a:r>
          </a:p>
          <a:p>
            <a:pPr algn="just"/>
            <a:endParaRPr lang="fr-FR" sz="1100" dirty="0">
              <a:solidFill>
                <a:schemeClr val="tx1"/>
              </a:solidFill>
              <a:latin typeface="Century Gothic" panose="020B0502020202020204" pitchFamily="34" charset="0"/>
            </a:endParaRPr>
          </a:p>
          <a:p>
            <a:pPr algn="just"/>
            <a:r>
              <a:rPr lang="fr-FR" sz="1100" dirty="0">
                <a:solidFill>
                  <a:schemeClr val="tx1"/>
                </a:solidFill>
                <a:latin typeface="Century Gothic" panose="020B0502020202020204" pitchFamily="34" charset="0"/>
              </a:rPr>
              <a:t>Les particuliers trouveront dans le Petit Fiscal du Patrimoine la somme des </a:t>
            </a:r>
            <a:r>
              <a:rPr lang="fr-FR" sz="1100" b="1" dirty="0">
                <a:solidFill>
                  <a:schemeClr val="tx1"/>
                </a:solidFill>
                <a:latin typeface="Century Gothic" panose="020B0502020202020204" pitchFamily="34" charset="0"/>
              </a:rPr>
              <a:t>informations essentielles pour optimiser leurs intérêts privés</a:t>
            </a:r>
            <a:r>
              <a:rPr lang="fr-FR" sz="1100" dirty="0">
                <a:solidFill>
                  <a:schemeClr val="tx1"/>
                </a:solidFill>
                <a:latin typeface="Century Gothic" panose="020B0502020202020204" pitchFamily="34" charset="0"/>
              </a:rPr>
              <a:t>.</a:t>
            </a:r>
          </a:p>
        </p:txBody>
      </p:sp>
      <p:sp>
        <p:nvSpPr>
          <p:cNvPr id="3" name="ZoneTexte 2"/>
          <p:cNvSpPr txBox="1"/>
          <p:nvPr/>
        </p:nvSpPr>
        <p:spPr>
          <a:xfrm>
            <a:off x="1877535" y="2025256"/>
            <a:ext cx="3806185" cy="874766"/>
          </a:xfrm>
          <a:prstGeom prst="rect">
            <a:avLst/>
          </a:prstGeom>
          <a:noFill/>
        </p:spPr>
        <p:txBody>
          <a:bodyPr wrap="none" lIns="104306" tIns="52153" rIns="104306" bIns="52153" rtlCol="0">
            <a:spAutoFit/>
          </a:bodyPr>
          <a:lstStyle/>
          <a:p>
            <a:pPr algn="ctr"/>
            <a:r>
              <a:rPr lang="fr-FR" sz="3200" dirty="0">
                <a:solidFill>
                  <a:srgbClr val="3E8994"/>
                </a:solidFill>
                <a:latin typeface="Century Gothic" panose="020B0502020202020204" pitchFamily="34" charset="0"/>
              </a:rPr>
              <a:t>Office patrimonial</a:t>
            </a:r>
          </a:p>
          <a:p>
            <a:pPr algn="ctr"/>
            <a:r>
              <a:rPr lang="fr-FR" sz="1800" dirty="0">
                <a:solidFill>
                  <a:srgbClr val="3E8994"/>
                </a:solidFill>
                <a:latin typeface="Century Gothic" panose="020B0502020202020204" pitchFamily="34" charset="0"/>
              </a:rPr>
              <a:t>depuis 1996</a:t>
            </a:r>
          </a:p>
        </p:txBody>
      </p:sp>
      <p:pic>
        <p:nvPicPr>
          <p:cNvPr id="4" name="Picture 2" descr="H:\ADMINISTRATION WITAM\COM\WITAM\ID VISUELLES\Logo Fond Transparent\Witam logo coul.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80367" y="1302930"/>
            <a:ext cx="2200523" cy="659394"/>
          </a:xfrm>
          <a:prstGeom prst="rect">
            <a:avLst/>
          </a:prstGeom>
          <a:noFill/>
          <a:extLst>
            <a:ext uri="{909E8E84-426E-40DD-AFC4-6F175D3DCCD1}">
              <a14:hiddenFill xmlns:a14="http://schemas.microsoft.com/office/drawing/2010/main">
                <a:solidFill>
                  <a:srgbClr val="FFFFFF"/>
                </a:solidFill>
              </a14:hiddenFill>
            </a:ext>
          </a:extLst>
        </p:spPr>
      </p:pic>
      <p:pic>
        <p:nvPicPr>
          <p:cNvPr id="8" name="Image 7">
            <a:extLst>
              <a:ext uri="{FF2B5EF4-FFF2-40B4-BE49-F238E27FC236}">
                <a16:creationId xmlns="" xmlns:a16="http://schemas.microsoft.com/office/drawing/2014/main" id="{20AC9C4E-0011-4014-A5D9-FA79B2A2EA8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45101" y="3427067"/>
            <a:ext cx="1406615" cy="937743"/>
          </a:xfrm>
          <a:prstGeom prst="rect">
            <a:avLst/>
          </a:prstGeom>
          <a:ln>
            <a:noFill/>
          </a:ln>
          <a:effectLst>
            <a:outerShdw blurRad="292100" dist="139700" dir="2700000" algn="tl" rotWithShape="0">
              <a:srgbClr val="333333">
                <a:alpha val="65000"/>
              </a:srgbClr>
            </a:outerShdw>
          </a:effectLst>
        </p:spPr>
      </p:pic>
      <p:pic>
        <p:nvPicPr>
          <p:cNvPr id="10" name="Image 9">
            <a:extLst>
              <a:ext uri="{FF2B5EF4-FFF2-40B4-BE49-F238E27FC236}">
                <a16:creationId xmlns="" xmlns:a16="http://schemas.microsoft.com/office/drawing/2014/main" id="{20B83722-617F-4B6D-8D0E-33B43925369C}"/>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506829" y="3427067"/>
            <a:ext cx="1385318" cy="923545"/>
          </a:xfrm>
          <a:prstGeom prst="rect">
            <a:avLst/>
          </a:prstGeom>
          <a:ln>
            <a:noFill/>
          </a:ln>
          <a:effectLst>
            <a:outerShdw blurRad="292100" dist="139700" dir="2700000" algn="tl" rotWithShape="0">
              <a:srgbClr val="333333">
                <a:alpha val="65000"/>
              </a:srgbClr>
            </a:outerShdw>
          </a:effectLst>
        </p:spPr>
      </p:pic>
      <p:pic>
        <p:nvPicPr>
          <p:cNvPr id="15" name="Image 14">
            <a:extLst>
              <a:ext uri="{FF2B5EF4-FFF2-40B4-BE49-F238E27FC236}">
                <a16:creationId xmlns="" xmlns:a16="http://schemas.microsoft.com/office/drawing/2014/main" id="{F9AF5399-C8C8-4F54-B05E-35A93F040A54}"/>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178391" y="3441266"/>
            <a:ext cx="1408435" cy="923544"/>
          </a:xfrm>
          <a:prstGeom prst="rect">
            <a:avLst/>
          </a:prstGeom>
          <a:ln>
            <a:noFill/>
          </a:ln>
          <a:effectLst>
            <a:outerShdw blurRad="292100" dist="139700" dir="2700000" algn="tl" rotWithShape="0">
              <a:srgbClr val="333333">
                <a:alpha val="65000"/>
              </a:srgbClr>
            </a:outerShdw>
          </a:effectLst>
        </p:spPr>
      </p:pic>
      <p:pic>
        <p:nvPicPr>
          <p:cNvPr id="17" name="Image 16">
            <a:extLst>
              <a:ext uri="{FF2B5EF4-FFF2-40B4-BE49-F238E27FC236}">
                <a16:creationId xmlns="" xmlns:a16="http://schemas.microsoft.com/office/drawing/2014/main" id="{FE27A714-4770-4036-8681-3EE2FD19839B}"/>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11681" y="3441266"/>
            <a:ext cx="1408435" cy="923544"/>
          </a:xfrm>
          <a:prstGeom prst="rect">
            <a:avLst/>
          </a:prstGeom>
          <a:ln>
            <a:noFill/>
          </a:ln>
          <a:effectLst>
            <a:outerShdw blurRad="292100" dist="139700" dir="2700000" algn="tl" rotWithShape="0">
              <a:srgbClr val="333333">
                <a:alpha val="65000"/>
              </a:srgbClr>
            </a:outerShdw>
          </a:effectLst>
        </p:spPr>
      </p:pic>
      <p:sp>
        <p:nvSpPr>
          <p:cNvPr id="18" name="ZoneTexte 17">
            <a:extLst>
              <a:ext uri="{FF2B5EF4-FFF2-40B4-BE49-F238E27FC236}">
                <a16:creationId xmlns="" xmlns:a16="http://schemas.microsoft.com/office/drawing/2014/main" id="{3877223B-4AB2-45A3-871E-05421D49547B}"/>
              </a:ext>
            </a:extLst>
          </p:cNvPr>
          <p:cNvSpPr txBox="1"/>
          <p:nvPr/>
        </p:nvSpPr>
        <p:spPr>
          <a:xfrm>
            <a:off x="472278" y="4675097"/>
            <a:ext cx="1408435" cy="646331"/>
          </a:xfrm>
          <a:prstGeom prst="rect">
            <a:avLst/>
          </a:prstGeom>
          <a:noFill/>
        </p:spPr>
        <p:txBody>
          <a:bodyPr wrap="square" rtlCol="0">
            <a:spAutoFit/>
          </a:bodyPr>
          <a:lstStyle/>
          <a:p>
            <a:pPr algn="ctr"/>
            <a:r>
              <a:rPr lang="fr-FR" sz="1200" b="1" dirty="0">
                <a:solidFill>
                  <a:srgbClr val="3E8994"/>
                </a:solidFill>
                <a:latin typeface="Century Gothic" panose="020B0502020202020204" pitchFamily="34" charset="0"/>
              </a:rPr>
              <a:t>INGÉNIERIE PATRIMONIALE</a:t>
            </a:r>
          </a:p>
          <a:p>
            <a:pPr algn="ctr"/>
            <a:r>
              <a:rPr lang="fr-FR" sz="1200" b="1" dirty="0">
                <a:solidFill>
                  <a:srgbClr val="3E8994"/>
                </a:solidFill>
                <a:latin typeface="Century Gothic" panose="020B0502020202020204" pitchFamily="34" charset="0"/>
              </a:rPr>
              <a:t>&amp; FISCALE </a:t>
            </a:r>
          </a:p>
        </p:txBody>
      </p:sp>
      <p:sp>
        <p:nvSpPr>
          <p:cNvPr id="19" name="ZoneTexte 18">
            <a:extLst>
              <a:ext uri="{FF2B5EF4-FFF2-40B4-BE49-F238E27FC236}">
                <a16:creationId xmlns="" xmlns:a16="http://schemas.microsoft.com/office/drawing/2014/main" id="{51D70E1B-2876-41DB-A8D0-3AF089741941}"/>
              </a:ext>
            </a:extLst>
          </p:cNvPr>
          <p:cNvSpPr txBox="1"/>
          <p:nvPr/>
        </p:nvSpPr>
        <p:spPr>
          <a:xfrm>
            <a:off x="1993110" y="4675097"/>
            <a:ext cx="1778995" cy="646331"/>
          </a:xfrm>
          <a:prstGeom prst="rect">
            <a:avLst/>
          </a:prstGeom>
          <a:noFill/>
        </p:spPr>
        <p:txBody>
          <a:bodyPr wrap="square" rtlCol="0">
            <a:spAutoFit/>
          </a:bodyPr>
          <a:lstStyle/>
          <a:p>
            <a:pPr algn="ctr"/>
            <a:r>
              <a:rPr lang="fr-FR" sz="1200" b="1" dirty="0">
                <a:solidFill>
                  <a:srgbClr val="3E8994"/>
                </a:solidFill>
                <a:latin typeface="Century Gothic" panose="020B0502020202020204" pitchFamily="34" charset="0"/>
              </a:rPr>
              <a:t>CONSEIL &amp; EXPERTISE </a:t>
            </a:r>
          </a:p>
          <a:p>
            <a:pPr algn="ctr"/>
            <a:r>
              <a:rPr lang="fr-FR" sz="1200" b="1" dirty="0">
                <a:solidFill>
                  <a:srgbClr val="3E8994"/>
                </a:solidFill>
                <a:latin typeface="Century Gothic" panose="020B0502020202020204" pitchFamily="34" charset="0"/>
              </a:rPr>
              <a:t>EN INVESTISSEMENTS FINANCIERS</a:t>
            </a:r>
          </a:p>
        </p:txBody>
      </p:sp>
      <p:sp>
        <p:nvSpPr>
          <p:cNvPr id="20" name="ZoneTexte 19">
            <a:extLst>
              <a:ext uri="{FF2B5EF4-FFF2-40B4-BE49-F238E27FC236}">
                <a16:creationId xmlns="" xmlns:a16="http://schemas.microsoft.com/office/drawing/2014/main" id="{77159B0D-480C-4C68-8A25-6A4B7B8087D3}"/>
              </a:ext>
            </a:extLst>
          </p:cNvPr>
          <p:cNvSpPr txBox="1"/>
          <p:nvPr/>
        </p:nvSpPr>
        <p:spPr>
          <a:xfrm>
            <a:off x="3658910" y="4675936"/>
            <a:ext cx="1778995" cy="461665"/>
          </a:xfrm>
          <a:prstGeom prst="rect">
            <a:avLst/>
          </a:prstGeom>
          <a:noFill/>
        </p:spPr>
        <p:txBody>
          <a:bodyPr wrap="square" rtlCol="0">
            <a:spAutoFit/>
          </a:bodyPr>
          <a:lstStyle/>
          <a:p>
            <a:pPr algn="ctr"/>
            <a:r>
              <a:rPr lang="fr-FR" sz="1200" b="1" dirty="0">
                <a:solidFill>
                  <a:srgbClr val="3E8994"/>
                </a:solidFill>
                <a:latin typeface="Century Gothic" panose="020B0502020202020204" pitchFamily="34" charset="0"/>
              </a:rPr>
              <a:t>CONSEIL IMMOBILIER &amp; TRANSACTIONS</a:t>
            </a:r>
          </a:p>
        </p:txBody>
      </p:sp>
      <p:sp>
        <p:nvSpPr>
          <p:cNvPr id="21" name="ZoneTexte 20">
            <a:extLst>
              <a:ext uri="{FF2B5EF4-FFF2-40B4-BE49-F238E27FC236}">
                <a16:creationId xmlns="" xmlns:a16="http://schemas.microsoft.com/office/drawing/2014/main" id="{06055576-8395-4490-8294-65C22592CC13}"/>
              </a:ext>
            </a:extLst>
          </p:cNvPr>
          <p:cNvSpPr txBox="1"/>
          <p:nvPr/>
        </p:nvSpPr>
        <p:spPr>
          <a:xfrm>
            <a:off x="5309990" y="4675936"/>
            <a:ext cx="1778995" cy="461665"/>
          </a:xfrm>
          <a:prstGeom prst="rect">
            <a:avLst/>
          </a:prstGeom>
          <a:noFill/>
        </p:spPr>
        <p:txBody>
          <a:bodyPr wrap="square" rtlCol="0">
            <a:spAutoFit/>
          </a:bodyPr>
          <a:lstStyle/>
          <a:p>
            <a:pPr algn="ctr"/>
            <a:r>
              <a:rPr lang="fr-FR" sz="1200" b="1" dirty="0">
                <a:solidFill>
                  <a:srgbClr val="3E8994"/>
                </a:solidFill>
                <a:latin typeface="Century Gothic" panose="020B0502020202020204" pitchFamily="34" charset="0"/>
              </a:rPr>
              <a:t>PRIVATE FAMILY </a:t>
            </a:r>
          </a:p>
          <a:p>
            <a:pPr algn="ctr"/>
            <a:r>
              <a:rPr lang="fr-FR" sz="1200" b="1" dirty="0">
                <a:solidFill>
                  <a:srgbClr val="3E8994"/>
                </a:solidFill>
                <a:latin typeface="Century Gothic" panose="020B0502020202020204" pitchFamily="34" charset="0"/>
              </a:rPr>
              <a:t>SERVICES</a:t>
            </a:r>
          </a:p>
        </p:txBody>
      </p:sp>
    </p:spTree>
    <p:extLst>
      <p:ext uri="{BB962C8B-B14F-4D97-AF65-F5344CB8AC3E}">
        <p14:creationId xmlns:p14="http://schemas.microsoft.com/office/powerpoint/2010/main" val="21808640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1"/>
          <p:cNvSpPr txBox="1">
            <a:spLocks/>
          </p:cNvSpPr>
          <p:nvPr/>
        </p:nvSpPr>
        <p:spPr>
          <a:xfrm>
            <a:off x="49200" y="378348"/>
            <a:ext cx="7383471" cy="1323872"/>
          </a:xfrm>
          <a:prstGeom prst="rect">
            <a:avLst/>
          </a:prstGeom>
        </p:spPr>
        <p:txBody>
          <a:bodyPr vert="horz" lIns="118983" tIns="59492" rIns="118983" bIns="59492" rtlCol="0" anchor="ctr">
            <a:noAutofit/>
          </a:bodyPr>
          <a:lstStyle>
            <a:lvl1pPr algn="ctr" defTabSz="1028700" rtl="0" eaLnBrk="1" latinLnBrk="0" hangingPunct="1">
              <a:spcBef>
                <a:spcPct val="0"/>
              </a:spcBef>
              <a:buNone/>
              <a:defRPr sz="5000" kern="1200">
                <a:solidFill>
                  <a:schemeClr val="tx1"/>
                </a:solidFill>
                <a:latin typeface="+mj-lt"/>
                <a:ea typeface="+mj-ea"/>
                <a:cs typeface="+mj-cs"/>
              </a:defRPr>
            </a:lvl1pPr>
          </a:lstStyle>
          <a:p>
            <a:pPr marL="126009" algn="l">
              <a:tabLst>
                <a:tab pos="617538" algn="l"/>
                <a:tab pos="6996113" algn="r"/>
              </a:tabLst>
            </a:pPr>
            <a:r>
              <a:rPr lang="fr-FR" sz="1500" b="1" dirty="0">
                <a:latin typeface="Century Gothic" panose="020B0502020202020204" pitchFamily="34" charset="0"/>
              </a:rPr>
              <a:t/>
            </a:r>
            <a:br>
              <a:rPr lang="fr-FR" sz="1500" b="1" dirty="0">
                <a:latin typeface="Century Gothic" panose="020B0502020202020204" pitchFamily="34" charset="0"/>
              </a:rPr>
            </a:br>
            <a:r>
              <a:rPr lang="fr-FR" sz="1500" b="1" dirty="0">
                <a:latin typeface="Century Gothic" panose="020B0502020202020204" pitchFamily="34" charset="0"/>
              </a:rPr>
              <a:t/>
            </a:r>
            <a:br>
              <a:rPr lang="fr-FR" sz="1500" b="1" dirty="0">
                <a:latin typeface="Century Gothic" panose="020B0502020202020204" pitchFamily="34" charset="0"/>
              </a:rPr>
            </a:br>
            <a:r>
              <a:rPr lang="fr-FR" sz="2300" b="1" dirty="0">
                <a:solidFill>
                  <a:srgbClr val="3E8994"/>
                </a:solidFill>
                <a:latin typeface="Century Gothic" panose="020B0502020202020204" pitchFamily="34" charset="0"/>
                <a:cs typeface="Arial" pitchFamily="34" charset="0"/>
              </a:rPr>
              <a:t>▐</a:t>
            </a:r>
            <a:r>
              <a:rPr lang="fr-FR" sz="2300" b="1" dirty="0">
                <a:latin typeface="Century Gothic" panose="020B0502020202020204" pitchFamily="34" charset="0"/>
                <a:cs typeface="Arial" pitchFamily="34" charset="0"/>
              </a:rPr>
              <a:t>	</a:t>
            </a:r>
            <a:r>
              <a:rPr lang="fr-FR" sz="2300" u="sng" dirty="0">
                <a:solidFill>
                  <a:schemeClr val="tx1">
                    <a:lumMod val="50000"/>
                    <a:lumOff val="50000"/>
                  </a:schemeClr>
                </a:solidFill>
                <a:latin typeface="Century Gothic" panose="020B0502020202020204" pitchFamily="34" charset="0"/>
                <a:cs typeface="Arial" pitchFamily="34" charset="0"/>
              </a:rPr>
              <a:t>Impôt sur le Revenu (IR) 	</a:t>
            </a:r>
            <a:r>
              <a:rPr lang="fr-FR" sz="1600" u="sng" dirty="0">
                <a:solidFill>
                  <a:schemeClr val="tx1">
                    <a:lumMod val="50000"/>
                    <a:lumOff val="50000"/>
                  </a:schemeClr>
                </a:solidFill>
                <a:latin typeface="Century Gothic" panose="020B0502020202020204" pitchFamily="34" charset="0"/>
                <a:cs typeface="Arial" pitchFamily="34" charset="0"/>
              </a:rPr>
              <a:t>1/3</a:t>
            </a:r>
            <a:endParaRPr lang="fr-FR" sz="2300" u="sng" dirty="0">
              <a:solidFill>
                <a:schemeClr val="tx1">
                  <a:lumMod val="50000"/>
                  <a:lumOff val="50000"/>
                </a:schemeClr>
              </a:solidFill>
              <a:latin typeface="Century Gothic" panose="020B0502020202020204" pitchFamily="34" charset="0"/>
              <a:cs typeface="Arial" pitchFamily="34" charset="0"/>
            </a:endParaRPr>
          </a:p>
        </p:txBody>
      </p:sp>
      <p:graphicFrame>
        <p:nvGraphicFramePr>
          <p:cNvPr id="6" name="Tableau 5"/>
          <p:cNvGraphicFramePr>
            <a:graphicFrameLocks noGrp="1"/>
          </p:cNvGraphicFramePr>
          <p:nvPr>
            <p:extLst>
              <p:ext uri="{D42A27DB-BD31-4B8C-83A1-F6EECF244321}">
                <p14:modId xmlns:p14="http://schemas.microsoft.com/office/powerpoint/2010/main" val="6596482"/>
              </p:ext>
            </p:extLst>
          </p:nvPr>
        </p:nvGraphicFramePr>
        <p:xfrm>
          <a:off x="3792600" y="3149713"/>
          <a:ext cx="3444415" cy="1260883"/>
        </p:xfrm>
        <a:graphic>
          <a:graphicData uri="http://schemas.openxmlformats.org/drawingml/2006/table">
            <a:tbl>
              <a:tblPr firstRow="1" firstCol="1" bandRow="1"/>
              <a:tblGrid>
                <a:gridCol w="1213080">
                  <a:extLst>
                    <a:ext uri="{9D8B030D-6E8A-4147-A177-3AD203B41FA5}">
                      <a16:colId xmlns="" xmlns:a16="http://schemas.microsoft.com/office/drawing/2014/main" val="20000"/>
                    </a:ext>
                  </a:extLst>
                </a:gridCol>
                <a:gridCol w="1307290">
                  <a:extLst>
                    <a:ext uri="{9D8B030D-6E8A-4147-A177-3AD203B41FA5}">
                      <a16:colId xmlns="" xmlns:a16="http://schemas.microsoft.com/office/drawing/2014/main" val="20001"/>
                    </a:ext>
                  </a:extLst>
                </a:gridCol>
                <a:gridCol w="924045">
                  <a:extLst>
                    <a:ext uri="{9D8B030D-6E8A-4147-A177-3AD203B41FA5}">
                      <a16:colId xmlns="" xmlns:a16="http://schemas.microsoft.com/office/drawing/2014/main" val="20002"/>
                    </a:ext>
                  </a:extLst>
                </a:gridCol>
              </a:tblGrid>
              <a:tr h="255043">
                <a:tc gridSpan="2">
                  <a:txBody>
                    <a:bodyPr/>
                    <a:lstStyle/>
                    <a:p>
                      <a:pPr algn="ctr"/>
                      <a:r>
                        <a:rPr lang="fr-FR" sz="1100" b="1" dirty="0">
                          <a:solidFill>
                            <a:srgbClr val="FFFFFF"/>
                          </a:solidFill>
                          <a:effectLst/>
                          <a:latin typeface="Century Gothic"/>
                          <a:ea typeface="Times New Roman"/>
                          <a:cs typeface="Times New Roman"/>
                        </a:rPr>
                        <a:t>Fraction du revenu fiscal de référence</a:t>
                      </a:r>
                      <a:endParaRPr lang="fr-FR" sz="1100" dirty="0">
                        <a:effectLst/>
                        <a:latin typeface="Century Gothic"/>
                        <a:ea typeface="Times New Roman"/>
                        <a:cs typeface="Times New Roman"/>
                      </a:endParaRP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E8994"/>
                    </a:solidFill>
                  </a:tcPr>
                </a:tc>
                <a:tc hMerge="1">
                  <a:txBody>
                    <a:bodyPr/>
                    <a:lstStyle/>
                    <a:p>
                      <a:endParaRPr lang="fr-FR"/>
                    </a:p>
                  </a:txBody>
                  <a:tcPr/>
                </a:tc>
                <a:tc rowSpan="2">
                  <a:txBody>
                    <a:bodyPr/>
                    <a:lstStyle/>
                    <a:p>
                      <a:pPr algn="ctr"/>
                      <a:r>
                        <a:rPr lang="fr-FR" sz="1100" b="1" dirty="0">
                          <a:solidFill>
                            <a:srgbClr val="FFFFFF"/>
                          </a:solidFill>
                          <a:effectLst/>
                          <a:latin typeface="Century Gothic"/>
                          <a:ea typeface="Times New Roman"/>
                          <a:cs typeface="Times New Roman"/>
                        </a:rPr>
                        <a:t>Taux d’imposition</a:t>
                      </a:r>
                      <a:endParaRPr lang="fr-FR" sz="1100" dirty="0">
                        <a:effectLst/>
                        <a:latin typeface="Century Gothic"/>
                        <a:ea typeface="Times New Roman"/>
                        <a:cs typeface="Times New Roman"/>
                      </a:endParaRP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E8994"/>
                    </a:solidFill>
                  </a:tcPr>
                </a:tc>
                <a:extLst>
                  <a:ext uri="{0D108BD9-81ED-4DB2-BD59-A6C34878D82A}">
                    <a16:rowId xmlns="" xmlns:a16="http://schemas.microsoft.com/office/drawing/2014/main" val="10000"/>
                  </a:ext>
                </a:extLst>
              </a:tr>
              <a:tr h="255043">
                <a:tc>
                  <a:txBody>
                    <a:bodyPr/>
                    <a:lstStyle/>
                    <a:p>
                      <a:pPr algn="ctr"/>
                      <a:r>
                        <a:rPr lang="fr-FR" sz="1100" b="1" dirty="0">
                          <a:effectLst/>
                          <a:latin typeface="Century Gothic"/>
                          <a:ea typeface="Times New Roman"/>
                          <a:cs typeface="Times New Roman"/>
                        </a:rPr>
                        <a:t>Personne seule</a:t>
                      </a:r>
                      <a:endParaRPr lang="fr-FR" sz="1100" dirty="0">
                        <a:effectLst/>
                        <a:latin typeface="Century Gothic"/>
                        <a:ea typeface="Times New Roman"/>
                        <a:cs typeface="Times New Roman"/>
                      </a:endParaRP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a:r>
                        <a:rPr lang="fr-FR" sz="1100" b="1" dirty="0">
                          <a:effectLst/>
                          <a:latin typeface="Century Gothic"/>
                          <a:ea typeface="Times New Roman"/>
                          <a:cs typeface="Times New Roman"/>
                        </a:rPr>
                        <a:t>Couple</a:t>
                      </a:r>
                      <a:endParaRPr lang="fr-FR" sz="1100" dirty="0">
                        <a:effectLst/>
                        <a:latin typeface="Century Gothic"/>
                        <a:ea typeface="Times New Roman"/>
                        <a:cs typeface="Times New Roman"/>
                      </a:endParaRP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vMerge="1">
                  <a:txBody>
                    <a:bodyPr/>
                    <a:lstStyle/>
                    <a:p>
                      <a:endParaRPr lang="fr-FR"/>
                    </a:p>
                  </a:txBody>
                  <a:tcPr/>
                </a:tc>
                <a:extLst>
                  <a:ext uri="{0D108BD9-81ED-4DB2-BD59-A6C34878D82A}">
                    <a16:rowId xmlns="" xmlns:a16="http://schemas.microsoft.com/office/drawing/2014/main" val="10001"/>
                  </a:ext>
                </a:extLst>
              </a:tr>
              <a:tr h="320802">
                <a:tc>
                  <a:txBody>
                    <a:bodyPr/>
                    <a:lstStyle/>
                    <a:p>
                      <a:pPr algn="ctr"/>
                      <a:r>
                        <a:rPr lang="fr-FR" sz="1100" dirty="0">
                          <a:effectLst/>
                          <a:latin typeface="Century Gothic"/>
                          <a:ea typeface="Times New Roman"/>
                          <a:cs typeface="Times New Roman"/>
                        </a:rPr>
                        <a:t>De 250 001 € à 500 000 €</a:t>
                      </a: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fr-FR" sz="1100" dirty="0">
                          <a:effectLst/>
                          <a:latin typeface="Century Gothic"/>
                          <a:ea typeface="Times New Roman"/>
                          <a:cs typeface="Times New Roman"/>
                        </a:rPr>
                        <a:t>De 500 001 € à 1 000 000 €</a:t>
                      </a: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fr-FR" sz="1100">
                          <a:effectLst/>
                          <a:latin typeface="Century Gothic"/>
                          <a:ea typeface="Times New Roman"/>
                          <a:cs typeface="Times New Roman"/>
                        </a:rPr>
                        <a:t>3%</a:t>
                      </a: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320802">
                <a:tc>
                  <a:txBody>
                    <a:bodyPr/>
                    <a:lstStyle/>
                    <a:p>
                      <a:pPr algn="ctr"/>
                      <a:r>
                        <a:rPr lang="fr-FR" sz="1100" dirty="0">
                          <a:effectLst/>
                          <a:latin typeface="Century Gothic"/>
                          <a:ea typeface="Times New Roman"/>
                          <a:cs typeface="Times New Roman"/>
                        </a:rPr>
                        <a:t>A partir de 500 001 €</a:t>
                      </a: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fr-FR" sz="1100" dirty="0">
                          <a:effectLst/>
                          <a:latin typeface="Century Gothic"/>
                          <a:ea typeface="Times New Roman"/>
                          <a:cs typeface="Times New Roman"/>
                        </a:rPr>
                        <a:t>A partir de 1 000 001 €</a:t>
                      </a: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fr-FR" sz="1100" dirty="0">
                          <a:effectLst/>
                          <a:latin typeface="Century Gothic"/>
                          <a:ea typeface="Times New Roman"/>
                          <a:cs typeface="Times New Roman"/>
                        </a:rPr>
                        <a:t>4%</a:t>
                      </a: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bl>
          </a:graphicData>
        </a:graphic>
      </p:graphicFrame>
      <p:sp>
        <p:nvSpPr>
          <p:cNvPr id="7" name="Rectangle 9"/>
          <p:cNvSpPr>
            <a:spLocks noChangeArrowheads="1"/>
          </p:cNvSpPr>
          <p:nvPr/>
        </p:nvSpPr>
        <p:spPr bwMode="auto">
          <a:xfrm>
            <a:off x="3755062" y="1702220"/>
            <a:ext cx="3359829" cy="14441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4306" tIns="52153" rIns="104306" bIns="52153" numCol="1" anchor="ctr" anchorCtr="0" compatLnSpc="1">
            <a:prstTxWarp prst="textNoShape">
              <a:avLst/>
            </a:prstTxWarp>
            <a:spAutoFit/>
          </a:bodyPr>
          <a:lstStyle/>
          <a:p>
            <a:pPr algn="just" eaLnBrk="0" fontAlgn="base" hangingPunct="0">
              <a:spcBef>
                <a:spcPct val="0"/>
              </a:spcBef>
              <a:spcAft>
                <a:spcPct val="0"/>
              </a:spcAft>
            </a:pPr>
            <a:r>
              <a:rPr lang="fr-FR" altLang="ko-KR" sz="1300" b="1" dirty="0">
                <a:latin typeface="Century Gothic" pitchFamily="34" charset="0"/>
                <a:ea typeface="Times New Roman" pitchFamily="18" charset="0"/>
                <a:cs typeface="Times New Roman" pitchFamily="18" charset="0"/>
              </a:rPr>
              <a:t>Contribution Exceptionnelle sur les Hauts Revenus (CEHR) </a:t>
            </a:r>
          </a:p>
          <a:p>
            <a:pPr algn="just" eaLnBrk="0" fontAlgn="base" hangingPunct="0">
              <a:spcBef>
                <a:spcPct val="0"/>
              </a:spcBef>
              <a:spcAft>
                <a:spcPct val="0"/>
              </a:spcAft>
            </a:pPr>
            <a:endParaRPr lang="fr-FR" altLang="ko-KR" sz="800" dirty="0">
              <a:latin typeface="Arial" pitchFamily="34" charset="0"/>
              <a:cs typeface="Arial" pitchFamily="34" charset="0"/>
            </a:endParaRPr>
          </a:p>
          <a:p>
            <a:pPr algn="just" eaLnBrk="0" fontAlgn="base" hangingPunct="0">
              <a:spcBef>
                <a:spcPct val="0"/>
              </a:spcBef>
              <a:spcAft>
                <a:spcPct val="0"/>
              </a:spcAft>
            </a:pPr>
            <a:r>
              <a:rPr lang="fr-FR" altLang="ko-KR" sz="1100" dirty="0">
                <a:latin typeface="Century Gothic" pitchFamily="34" charset="0"/>
                <a:ea typeface="Times New Roman" pitchFamily="18" charset="0"/>
                <a:cs typeface="Times New Roman" pitchFamily="18" charset="0"/>
              </a:rPr>
              <a:t>Les contribuables dont le revenu fiscal de référence excède un certain seuil sont soumis à la CEHR à un taux en fonction de leurs revenus et de la composition de leur foyer.</a:t>
            </a:r>
          </a:p>
          <a:p>
            <a:pPr algn="just" eaLnBrk="0" fontAlgn="base" hangingPunct="0">
              <a:spcBef>
                <a:spcPct val="0"/>
              </a:spcBef>
              <a:spcAft>
                <a:spcPct val="0"/>
              </a:spcAft>
            </a:pPr>
            <a:endParaRPr lang="fr-FR" altLang="ko-KR" sz="800" dirty="0">
              <a:latin typeface="Arial" pitchFamily="34" charset="0"/>
              <a:cs typeface="Arial" pitchFamily="34" charset="0"/>
            </a:endParaRPr>
          </a:p>
        </p:txBody>
      </p:sp>
      <p:graphicFrame>
        <p:nvGraphicFramePr>
          <p:cNvPr id="8" name="Tableau 7"/>
          <p:cNvGraphicFramePr>
            <a:graphicFrameLocks noGrp="1"/>
          </p:cNvGraphicFramePr>
          <p:nvPr>
            <p:extLst>
              <p:ext uri="{D42A27DB-BD31-4B8C-83A1-F6EECF244321}">
                <p14:modId xmlns:p14="http://schemas.microsoft.com/office/powerpoint/2010/main" val="4096247464"/>
              </p:ext>
            </p:extLst>
          </p:nvPr>
        </p:nvGraphicFramePr>
        <p:xfrm>
          <a:off x="1116335" y="6985748"/>
          <a:ext cx="5040843" cy="1224280"/>
        </p:xfrm>
        <a:graphic>
          <a:graphicData uri="http://schemas.openxmlformats.org/drawingml/2006/table">
            <a:tbl>
              <a:tblPr firstRow="1" bandRow="1">
                <a:tableStyleId>{5C22544A-7EE6-4342-B048-85BDC9FD1C3A}</a:tableStyleId>
              </a:tblPr>
              <a:tblGrid>
                <a:gridCol w="1680281">
                  <a:extLst>
                    <a:ext uri="{9D8B030D-6E8A-4147-A177-3AD203B41FA5}">
                      <a16:colId xmlns="" xmlns:a16="http://schemas.microsoft.com/office/drawing/2014/main" val="20000"/>
                    </a:ext>
                  </a:extLst>
                </a:gridCol>
                <a:gridCol w="1680281">
                  <a:extLst>
                    <a:ext uri="{9D8B030D-6E8A-4147-A177-3AD203B41FA5}">
                      <a16:colId xmlns="" xmlns:a16="http://schemas.microsoft.com/office/drawing/2014/main" val="20001"/>
                    </a:ext>
                  </a:extLst>
                </a:gridCol>
                <a:gridCol w="1680281">
                  <a:extLst>
                    <a:ext uri="{9D8B030D-6E8A-4147-A177-3AD203B41FA5}">
                      <a16:colId xmlns="" xmlns:a16="http://schemas.microsoft.com/office/drawing/2014/main" val="20002"/>
                    </a:ext>
                  </a:extLst>
                </a:gridCol>
              </a:tblGrid>
              <a:tr h="370840">
                <a:tc>
                  <a:txBody>
                    <a:bodyPr/>
                    <a:lstStyle/>
                    <a:p>
                      <a:pPr algn="ctr"/>
                      <a:endParaRPr lang="fr-FR" sz="1100" dirty="0">
                        <a:latin typeface="Century Gothic" panose="020B0502020202020204" pitchFamily="34" charset="0"/>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algn="ctr"/>
                      <a:r>
                        <a:rPr lang="fr-FR" sz="1100" b="1" dirty="0">
                          <a:latin typeface="Century Gothic" panose="020B0502020202020204" pitchFamily="34" charset="0"/>
                        </a:rPr>
                        <a:t>Dividendes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3E8994"/>
                    </a:solidFill>
                  </a:tcPr>
                </a:tc>
                <a:tc>
                  <a:txBody>
                    <a:bodyPr/>
                    <a:lstStyle/>
                    <a:p>
                      <a:pPr algn="ctr"/>
                      <a:r>
                        <a:rPr lang="fr-FR" sz="1100" b="1" dirty="0">
                          <a:latin typeface="Century Gothic" panose="020B0502020202020204" pitchFamily="34" charset="0"/>
                        </a:rPr>
                        <a:t>Intérêts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3E8994"/>
                    </a:solidFill>
                  </a:tcPr>
                </a:tc>
                <a:extLst>
                  <a:ext uri="{0D108BD9-81ED-4DB2-BD59-A6C34878D82A}">
                    <a16:rowId xmlns="" xmlns:a16="http://schemas.microsoft.com/office/drawing/2014/main" val="10000"/>
                  </a:ext>
                </a:extLst>
              </a:tr>
              <a:tr h="370840">
                <a:tc>
                  <a:txBody>
                    <a:bodyPr/>
                    <a:lstStyle/>
                    <a:p>
                      <a:pPr algn="ctr"/>
                      <a:r>
                        <a:rPr lang="fr-FR" sz="1100" b="1" dirty="0">
                          <a:latin typeface="Century Gothic" panose="020B0502020202020204" pitchFamily="34" charset="0"/>
                        </a:rPr>
                        <a:t>Prélèvement à la source (année 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EF3"/>
                    </a:solidFill>
                  </a:tcPr>
                </a:tc>
                <a:tc gridSpan="2">
                  <a:txBody>
                    <a:bodyPr/>
                    <a:lstStyle/>
                    <a:p>
                      <a:pPr algn="ctr"/>
                      <a:r>
                        <a:rPr lang="fr-FR" sz="1100" dirty="0">
                          <a:latin typeface="Century Gothic" panose="020B0502020202020204" pitchFamily="34" charset="0"/>
                        </a:rPr>
                        <a:t>Prélèvements sociaux 17,2%</a:t>
                      </a:r>
                    </a:p>
                    <a:p>
                      <a:pPr algn="ctr"/>
                      <a:r>
                        <a:rPr lang="fr-FR" sz="1100" dirty="0">
                          <a:latin typeface="Century Gothic" panose="020B0502020202020204" pitchFamily="34" charset="0"/>
                        </a:rPr>
                        <a:t>Acompte d’IR 12,8%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fr-FR" dirty="0"/>
                    </a:p>
                  </a:txBody>
                  <a:tcPr/>
                </a:tc>
                <a:extLst>
                  <a:ext uri="{0D108BD9-81ED-4DB2-BD59-A6C34878D82A}">
                    <a16:rowId xmlns="" xmlns:a16="http://schemas.microsoft.com/office/drawing/2014/main" val="10001"/>
                  </a:ext>
                </a:extLst>
              </a:tr>
              <a:tr h="370840">
                <a:tc>
                  <a:txBody>
                    <a:bodyPr/>
                    <a:lstStyle/>
                    <a:p>
                      <a:pPr algn="ctr"/>
                      <a:r>
                        <a:rPr lang="fr-FR" sz="1100" b="1" dirty="0">
                          <a:latin typeface="Century Gothic" panose="020B0502020202020204" pitchFamily="34" charset="0"/>
                        </a:rPr>
                        <a:t>Imposition </a:t>
                      </a:r>
                    </a:p>
                    <a:p>
                      <a:pPr algn="ctr"/>
                      <a:r>
                        <a:rPr lang="fr-FR" sz="1100" b="1" dirty="0">
                          <a:latin typeface="Century Gothic" panose="020B0502020202020204" pitchFamily="34" charset="0"/>
                        </a:rPr>
                        <a:t>(année</a:t>
                      </a:r>
                      <a:r>
                        <a:rPr lang="fr-FR" sz="1100" b="1" baseline="0" dirty="0">
                          <a:latin typeface="Century Gothic" panose="020B0502020202020204" pitchFamily="34" charset="0"/>
                        </a:rPr>
                        <a:t> N+1)</a:t>
                      </a:r>
                      <a:endParaRPr lang="fr-FR" sz="1100" b="1" dirty="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EF3"/>
                    </a:solidFill>
                  </a:tcPr>
                </a:tc>
                <a:tc gridSpan="2">
                  <a:txBody>
                    <a:bodyPr/>
                    <a:lstStyle/>
                    <a:p>
                      <a:pPr algn="ctr"/>
                      <a:r>
                        <a:rPr lang="fr-FR" sz="1100" i="1" dirty="0">
                          <a:latin typeface="Century Gothic" panose="020B0502020202020204" pitchFamily="34" charset="0"/>
                        </a:rPr>
                        <a:t>Flat </a:t>
                      </a:r>
                      <a:r>
                        <a:rPr lang="fr-FR" sz="1100" i="1" dirty="0" err="1">
                          <a:latin typeface="Century Gothic" panose="020B0502020202020204" pitchFamily="34" charset="0"/>
                        </a:rPr>
                        <a:t>tax</a:t>
                      </a:r>
                      <a:r>
                        <a:rPr lang="fr-FR" sz="1100" i="1" dirty="0">
                          <a:latin typeface="Century Gothic" panose="020B0502020202020204" pitchFamily="34" charset="0"/>
                        </a:rPr>
                        <a:t> </a:t>
                      </a:r>
                      <a:r>
                        <a:rPr lang="fr-FR" sz="1100" dirty="0">
                          <a:latin typeface="Century Gothic" panose="020B0502020202020204" pitchFamily="34" charset="0"/>
                        </a:rPr>
                        <a:t>30% après imputation du crédit</a:t>
                      </a:r>
                      <a:r>
                        <a:rPr lang="fr-FR" sz="1100" baseline="0" dirty="0">
                          <a:latin typeface="Century Gothic" panose="020B0502020202020204" pitchFamily="34" charset="0"/>
                        </a:rPr>
                        <a:t> d’impôt égal à l’acompte versé</a:t>
                      </a:r>
                      <a:endParaRPr lang="fr-FR" sz="1100" dirty="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fr-FR" dirty="0"/>
                    </a:p>
                  </a:txBody>
                  <a:tcPr/>
                </a:tc>
                <a:extLst>
                  <a:ext uri="{0D108BD9-81ED-4DB2-BD59-A6C34878D82A}">
                    <a16:rowId xmlns="" xmlns:a16="http://schemas.microsoft.com/office/drawing/2014/main" val="10002"/>
                  </a:ext>
                </a:extLst>
              </a:tr>
            </a:tbl>
          </a:graphicData>
        </a:graphic>
      </p:graphicFrame>
      <p:sp>
        <p:nvSpPr>
          <p:cNvPr id="16" name="ZoneTexte 15"/>
          <p:cNvSpPr txBox="1"/>
          <p:nvPr/>
        </p:nvSpPr>
        <p:spPr>
          <a:xfrm>
            <a:off x="480535" y="8366600"/>
            <a:ext cx="6740335" cy="289991"/>
          </a:xfrm>
          <a:prstGeom prst="rect">
            <a:avLst/>
          </a:prstGeom>
          <a:noFill/>
        </p:spPr>
        <p:txBody>
          <a:bodyPr wrap="square" lIns="104306" tIns="52153" rIns="104306" bIns="52153" rtlCol="0">
            <a:spAutoFit/>
          </a:bodyPr>
          <a:lstStyle/>
          <a:p>
            <a:pPr marL="171450" indent="-171450" algn="just" eaLnBrk="0" fontAlgn="base" hangingPunct="0">
              <a:spcBef>
                <a:spcPct val="0"/>
              </a:spcBef>
              <a:spcAft>
                <a:spcPct val="0"/>
              </a:spcAft>
              <a:buFontTx/>
              <a:buChar char="-"/>
            </a:pPr>
            <a:r>
              <a:rPr lang="fr-FR" altLang="ko-KR" sz="1200" u="sng" dirty="0">
                <a:latin typeface="Century Gothic" pitchFamily="34" charset="0"/>
                <a:ea typeface="Times New Roman" pitchFamily="18" charset="0"/>
                <a:cs typeface="Times New Roman" pitchFamily="18" charset="0"/>
              </a:rPr>
              <a:t>Taxation des gains de cession de valeurs mobilières à la flat </a:t>
            </a:r>
            <a:r>
              <a:rPr lang="fr-FR" altLang="ko-KR" sz="1200" u="sng" dirty="0" err="1">
                <a:latin typeface="Century Gothic" pitchFamily="34" charset="0"/>
                <a:ea typeface="Times New Roman" pitchFamily="18" charset="0"/>
                <a:cs typeface="Times New Roman" pitchFamily="18" charset="0"/>
              </a:rPr>
              <a:t>tax</a:t>
            </a:r>
            <a:endParaRPr lang="fr-FR" altLang="ko-KR" sz="1200" u="sng" dirty="0">
              <a:latin typeface="Century Gothic" pitchFamily="34" charset="0"/>
              <a:ea typeface="Times New Roman" pitchFamily="18" charset="0"/>
              <a:cs typeface="Times New Roman" pitchFamily="18" charset="0"/>
            </a:endParaRPr>
          </a:p>
        </p:txBody>
      </p:sp>
      <p:graphicFrame>
        <p:nvGraphicFramePr>
          <p:cNvPr id="12" name="Objet 11"/>
          <p:cNvGraphicFramePr>
            <a:graphicFrameLocks noChangeAspect="1"/>
          </p:cNvGraphicFramePr>
          <p:nvPr>
            <p:extLst>
              <p:ext uri="{D42A27DB-BD31-4B8C-83A1-F6EECF244321}">
                <p14:modId xmlns:p14="http://schemas.microsoft.com/office/powerpoint/2010/main" val="3778185689"/>
              </p:ext>
            </p:extLst>
          </p:nvPr>
        </p:nvGraphicFramePr>
        <p:xfrm>
          <a:off x="192412" y="8862785"/>
          <a:ext cx="7097045" cy="650470"/>
        </p:xfrm>
        <a:graphic>
          <a:graphicData uri="http://schemas.openxmlformats.org/presentationml/2006/ole">
            <mc:AlternateContent xmlns:mc="http://schemas.openxmlformats.org/markup-compatibility/2006">
              <mc:Choice xmlns:v="urn:schemas-microsoft-com:vml" Requires="v">
                <p:oleObj spid="_x0000_s9649" name="Worksheet" r:id="rId4" imgW="9248812" imgH="847800" progId="Excel.Sheet.12">
                  <p:embed/>
                </p:oleObj>
              </mc:Choice>
              <mc:Fallback>
                <p:oleObj name="Worksheet" r:id="rId4" imgW="9248812" imgH="847800" progId="Excel.Sheet.12">
                  <p:embed/>
                  <p:pic>
                    <p:nvPicPr>
                      <p:cNvPr id="12" name="Objet 11"/>
                      <p:cNvPicPr/>
                      <p:nvPr/>
                    </p:nvPicPr>
                    <p:blipFill>
                      <a:blip r:embed="rId5"/>
                      <a:stretch>
                        <a:fillRect/>
                      </a:stretch>
                    </p:blipFill>
                    <p:spPr>
                      <a:xfrm>
                        <a:off x="192412" y="8862785"/>
                        <a:ext cx="7097045" cy="650470"/>
                      </a:xfrm>
                      <a:prstGeom prst="rect">
                        <a:avLst/>
                      </a:prstGeom>
                    </p:spPr>
                  </p:pic>
                </p:oleObj>
              </mc:Fallback>
            </mc:AlternateContent>
          </a:graphicData>
        </a:graphic>
      </p:graphicFrame>
      <p:sp>
        <p:nvSpPr>
          <p:cNvPr id="19" name="Rectangle 8">
            <a:extLst>
              <a:ext uri="{FF2B5EF4-FFF2-40B4-BE49-F238E27FC236}">
                <a16:creationId xmlns="" xmlns:a16="http://schemas.microsoft.com/office/drawing/2014/main" id="{0DE57EF3-AFBC-47FE-AF5F-A4B85047B487}"/>
              </a:ext>
            </a:extLst>
          </p:cNvPr>
          <p:cNvSpPr>
            <a:spLocks noChangeArrowheads="1"/>
          </p:cNvSpPr>
          <p:nvPr/>
        </p:nvSpPr>
        <p:spPr bwMode="auto">
          <a:xfrm>
            <a:off x="460498" y="1745438"/>
            <a:ext cx="2960093" cy="848806"/>
          </a:xfrm>
          <a:prstGeom prst="rect">
            <a:avLst/>
          </a:prstGeom>
          <a:solidFill>
            <a:schemeClr val="bg1"/>
          </a:solidFill>
          <a:ln>
            <a:noFill/>
          </a:ln>
          <a:effectLst/>
        </p:spPr>
        <p:txBody>
          <a:bodyPr vert="horz" wrap="square" lIns="90000" tIns="45720" rIns="-90459" bIns="63480" numCol="1" anchor="ctr" anchorCtr="0" compatLnSpc="1">
            <a:prstTxWarp prst="textNoShape">
              <a:avLst/>
            </a:prstTxWarp>
            <a:spAutoFit/>
          </a:bodyPr>
          <a:lstStyle/>
          <a:p>
            <a:pPr eaLnBrk="0" fontAlgn="base" hangingPunct="0">
              <a:spcBef>
                <a:spcPct val="0"/>
              </a:spcBef>
              <a:spcAft>
                <a:spcPct val="0"/>
              </a:spcAft>
            </a:pPr>
            <a:r>
              <a:rPr lang="fr-FR" altLang="ko-KR" sz="1300" b="1" dirty="0">
                <a:latin typeface="Century Gothic" pitchFamily="34" charset="0"/>
                <a:ea typeface="Times New Roman" pitchFamily="18" charset="0"/>
                <a:cs typeface="Times New Roman" pitchFamily="18" charset="0"/>
              </a:rPr>
              <a:t>Barème progressif de l’impôt sur le revenu 2021</a:t>
            </a:r>
            <a:endParaRPr lang="fr-FR" altLang="ko-KR" sz="1300" dirty="0">
              <a:latin typeface="Arial" pitchFamily="34" charset="0"/>
              <a:cs typeface="Arial" pitchFamily="34" charset="0"/>
            </a:endParaRPr>
          </a:p>
          <a:p>
            <a:pPr eaLnBrk="0" fontAlgn="base" hangingPunct="0">
              <a:spcBef>
                <a:spcPct val="0"/>
              </a:spcBef>
              <a:spcAft>
                <a:spcPct val="0"/>
              </a:spcAft>
            </a:pPr>
            <a:endParaRPr lang="fr-FR" altLang="ko-KR" dirty="0">
              <a:latin typeface="Arial" pitchFamily="34" charset="0"/>
              <a:cs typeface="Arial" pitchFamily="34" charset="0"/>
            </a:endParaRPr>
          </a:p>
        </p:txBody>
      </p:sp>
      <p:sp>
        <p:nvSpPr>
          <p:cNvPr id="21" name="ZoneTexte 20">
            <a:extLst>
              <a:ext uri="{FF2B5EF4-FFF2-40B4-BE49-F238E27FC236}">
                <a16:creationId xmlns="" xmlns:a16="http://schemas.microsoft.com/office/drawing/2014/main" id="{F05039F5-CEEF-4462-8D87-8334A0EB4C69}"/>
              </a:ext>
            </a:extLst>
          </p:cNvPr>
          <p:cNvSpPr txBox="1"/>
          <p:nvPr/>
        </p:nvSpPr>
        <p:spPr>
          <a:xfrm>
            <a:off x="480534" y="4784860"/>
            <a:ext cx="6740335" cy="2044317"/>
          </a:xfrm>
          <a:prstGeom prst="rect">
            <a:avLst/>
          </a:prstGeom>
          <a:noFill/>
        </p:spPr>
        <p:txBody>
          <a:bodyPr wrap="square" lIns="104306" tIns="52153" rIns="104306" bIns="52153" rtlCol="0">
            <a:spAutoFit/>
          </a:bodyPr>
          <a:lstStyle/>
          <a:p>
            <a:pPr algn="just" eaLnBrk="0" fontAlgn="base" hangingPunct="0">
              <a:spcBef>
                <a:spcPct val="0"/>
              </a:spcBef>
              <a:spcAft>
                <a:spcPct val="0"/>
              </a:spcAft>
            </a:pPr>
            <a:r>
              <a:rPr lang="fr-FR" altLang="ko-KR" sz="1300" b="1" dirty="0">
                <a:latin typeface="Century Gothic" pitchFamily="34" charset="0"/>
                <a:ea typeface="Times New Roman" pitchFamily="18" charset="0"/>
                <a:cs typeface="Times New Roman" pitchFamily="18" charset="0"/>
              </a:rPr>
              <a:t>Taxation des capitaux mobiliers</a:t>
            </a:r>
          </a:p>
          <a:p>
            <a:pPr algn="just" eaLnBrk="0" fontAlgn="base" hangingPunct="0">
              <a:spcBef>
                <a:spcPct val="0"/>
              </a:spcBef>
              <a:spcAft>
                <a:spcPct val="0"/>
              </a:spcAft>
            </a:pPr>
            <a:endParaRPr lang="fr-FR" altLang="ko-KR" sz="1300" b="1" dirty="0">
              <a:latin typeface="Century Gothic" pitchFamily="34" charset="0"/>
              <a:ea typeface="Times New Roman" pitchFamily="18" charset="0"/>
              <a:cs typeface="Times New Roman" pitchFamily="18" charset="0"/>
            </a:endParaRPr>
          </a:p>
          <a:p>
            <a:pPr algn="just" eaLnBrk="0" fontAlgn="base" hangingPunct="0">
              <a:spcBef>
                <a:spcPct val="0"/>
              </a:spcBef>
              <a:spcAft>
                <a:spcPct val="0"/>
              </a:spcAft>
            </a:pPr>
            <a:r>
              <a:rPr lang="fr-FR" altLang="ko-KR" sz="1100" dirty="0">
                <a:latin typeface="Century Gothic" pitchFamily="34" charset="0"/>
                <a:ea typeface="Times New Roman" pitchFamily="18" charset="0"/>
                <a:cs typeface="Times New Roman" pitchFamily="18" charset="0"/>
              </a:rPr>
              <a:t>Les revenus de capitaux mobiliers (dividendes, intérêts) et les produits des rachats des contrats d’assurance-vie sont taxés à la </a:t>
            </a:r>
            <a:r>
              <a:rPr lang="fr-FR" altLang="ko-KR" sz="1100" b="1" i="1" dirty="0">
                <a:latin typeface="Century Gothic" pitchFamily="34" charset="0"/>
                <a:ea typeface="Times New Roman" pitchFamily="18" charset="0"/>
                <a:cs typeface="Times New Roman" pitchFamily="18" charset="0"/>
              </a:rPr>
              <a:t>flat </a:t>
            </a:r>
            <a:r>
              <a:rPr lang="fr-FR" altLang="ko-KR" sz="1100" b="1" i="1" dirty="0" err="1">
                <a:latin typeface="Century Gothic" pitchFamily="34" charset="0"/>
                <a:ea typeface="Times New Roman" pitchFamily="18" charset="0"/>
                <a:cs typeface="Times New Roman" pitchFamily="18" charset="0"/>
              </a:rPr>
              <a:t>tax</a:t>
            </a:r>
            <a:r>
              <a:rPr lang="fr-FR" altLang="ko-KR" sz="1100" b="1" i="1" dirty="0">
                <a:latin typeface="Century Gothic" pitchFamily="34" charset="0"/>
                <a:ea typeface="Times New Roman" pitchFamily="18" charset="0"/>
                <a:cs typeface="Times New Roman" pitchFamily="18" charset="0"/>
              </a:rPr>
              <a:t> </a:t>
            </a:r>
            <a:r>
              <a:rPr lang="fr-FR" altLang="ko-KR" sz="1100" dirty="0">
                <a:latin typeface="Century Gothic" pitchFamily="34" charset="0"/>
                <a:ea typeface="Times New Roman" pitchFamily="18" charset="0"/>
                <a:cs typeface="Times New Roman" pitchFamily="18" charset="0"/>
              </a:rPr>
              <a:t>(dit aussi </a:t>
            </a:r>
            <a:r>
              <a:rPr lang="fr-FR" altLang="ko-KR" sz="1100" b="1" dirty="0">
                <a:latin typeface="Century Gothic" pitchFamily="34" charset="0"/>
                <a:ea typeface="Times New Roman" pitchFamily="18" charset="0"/>
                <a:cs typeface="Times New Roman" pitchFamily="18" charset="0"/>
              </a:rPr>
              <a:t>prélèvement forfaitaire unique « PFU »</a:t>
            </a:r>
            <a:r>
              <a:rPr lang="fr-FR" altLang="ko-KR" sz="1100" dirty="0">
                <a:latin typeface="Century Gothic" pitchFamily="34" charset="0"/>
                <a:ea typeface="Times New Roman" pitchFamily="18" charset="0"/>
                <a:cs typeface="Times New Roman" pitchFamily="18" charset="0"/>
              </a:rPr>
              <a:t>)</a:t>
            </a:r>
            <a:r>
              <a:rPr lang="fr-FR" altLang="ko-KR" sz="1100" b="1" dirty="0">
                <a:latin typeface="Century Gothic" pitchFamily="34" charset="0"/>
                <a:ea typeface="Times New Roman" pitchFamily="18" charset="0"/>
                <a:cs typeface="Times New Roman" pitchFamily="18" charset="0"/>
              </a:rPr>
              <a:t> </a:t>
            </a:r>
            <a:r>
              <a:rPr lang="fr-FR" altLang="ko-KR" sz="1100" dirty="0">
                <a:latin typeface="Century Gothic" pitchFamily="34" charset="0"/>
                <a:ea typeface="Times New Roman" pitchFamily="18" charset="0"/>
                <a:cs typeface="Times New Roman" pitchFamily="18" charset="0"/>
              </a:rPr>
              <a:t>au taux global de 30% décomposé comme suit :</a:t>
            </a:r>
          </a:p>
          <a:p>
            <a:pPr marL="171450" indent="-171450" algn="just" eaLnBrk="0" fontAlgn="base" hangingPunct="0">
              <a:spcBef>
                <a:spcPct val="0"/>
              </a:spcBef>
              <a:spcAft>
                <a:spcPct val="0"/>
              </a:spcAft>
              <a:buFont typeface="Arial" panose="020B0604020202020204" pitchFamily="34" charset="0"/>
              <a:buChar char="•"/>
            </a:pPr>
            <a:r>
              <a:rPr lang="fr-FR" altLang="ko-KR" sz="1100" dirty="0">
                <a:latin typeface="Century Gothic" pitchFamily="34" charset="0"/>
                <a:ea typeface="Times New Roman" pitchFamily="18" charset="0"/>
                <a:cs typeface="Times New Roman" pitchFamily="18" charset="0"/>
              </a:rPr>
              <a:t>12,8% au titre de l’impôt sur le revenu ;</a:t>
            </a:r>
          </a:p>
          <a:p>
            <a:pPr marL="171450" indent="-171450" algn="just" eaLnBrk="0" fontAlgn="base" hangingPunct="0">
              <a:spcBef>
                <a:spcPct val="0"/>
              </a:spcBef>
              <a:spcAft>
                <a:spcPct val="0"/>
              </a:spcAft>
              <a:buFont typeface="Arial" panose="020B0604020202020204" pitchFamily="34" charset="0"/>
              <a:buChar char="•"/>
            </a:pPr>
            <a:r>
              <a:rPr lang="fr-FR" altLang="ko-KR" sz="1100" dirty="0">
                <a:latin typeface="Century Gothic" pitchFamily="34" charset="0"/>
                <a:ea typeface="Times New Roman" pitchFamily="18" charset="0"/>
                <a:cs typeface="Times New Roman" pitchFamily="18" charset="0"/>
              </a:rPr>
              <a:t>17,2% au titre des prélèvements sociaux.</a:t>
            </a:r>
          </a:p>
          <a:p>
            <a:pPr algn="just" eaLnBrk="0" fontAlgn="base" hangingPunct="0">
              <a:spcBef>
                <a:spcPct val="0"/>
              </a:spcBef>
              <a:spcAft>
                <a:spcPct val="0"/>
              </a:spcAft>
            </a:pPr>
            <a:endParaRPr lang="fr-FR" altLang="ko-KR" sz="1100" dirty="0">
              <a:latin typeface="Century Gothic" pitchFamily="34" charset="0"/>
              <a:ea typeface="Times New Roman" pitchFamily="18" charset="0"/>
              <a:cs typeface="Times New Roman" pitchFamily="18" charset="0"/>
            </a:endParaRPr>
          </a:p>
          <a:p>
            <a:pPr algn="just" eaLnBrk="0" fontAlgn="base" hangingPunct="0">
              <a:spcBef>
                <a:spcPct val="0"/>
              </a:spcBef>
              <a:spcAft>
                <a:spcPct val="0"/>
              </a:spcAft>
            </a:pPr>
            <a:r>
              <a:rPr lang="fr-FR" altLang="ko-KR" sz="1100" dirty="0">
                <a:latin typeface="Century Gothic" pitchFamily="34" charset="0"/>
                <a:ea typeface="Times New Roman" pitchFamily="18" charset="0"/>
                <a:cs typeface="Times New Roman" pitchFamily="18" charset="0"/>
              </a:rPr>
              <a:t>Dans le cadre de la </a:t>
            </a:r>
            <a:r>
              <a:rPr lang="fr-FR" altLang="ko-KR" sz="1100" i="1" dirty="0">
                <a:latin typeface="Century Gothic" pitchFamily="34" charset="0"/>
                <a:ea typeface="Times New Roman" pitchFamily="18" charset="0"/>
                <a:cs typeface="Times New Roman" pitchFamily="18" charset="0"/>
              </a:rPr>
              <a:t>flat </a:t>
            </a:r>
            <a:r>
              <a:rPr lang="fr-FR" altLang="ko-KR" sz="1100" i="1" dirty="0" err="1">
                <a:latin typeface="Century Gothic" pitchFamily="34" charset="0"/>
                <a:ea typeface="Times New Roman" pitchFamily="18" charset="0"/>
                <a:cs typeface="Times New Roman" pitchFamily="18" charset="0"/>
              </a:rPr>
              <a:t>tax</a:t>
            </a:r>
            <a:r>
              <a:rPr lang="fr-FR" altLang="ko-KR" sz="1100" dirty="0">
                <a:latin typeface="Century Gothic" pitchFamily="34" charset="0"/>
                <a:ea typeface="Times New Roman" pitchFamily="18" charset="0"/>
                <a:cs typeface="Times New Roman" pitchFamily="18" charset="0"/>
              </a:rPr>
              <a:t>, la CSG n’est pas déductible sur les revenus de l’année N+1.</a:t>
            </a:r>
          </a:p>
          <a:p>
            <a:pPr algn="just" eaLnBrk="0" fontAlgn="base" hangingPunct="0">
              <a:spcBef>
                <a:spcPct val="0"/>
              </a:spcBef>
              <a:spcAft>
                <a:spcPct val="0"/>
              </a:spcAft>
            </a:pPr>
            <a:endParaRPr lang="fr-FR" altLang="ko-KR" sz="1100" dirty="0">
              <a:latin typeface="Century Gothic" pitchFamily="34" charset="0"/>
              <a:ea typeface="Times New Roman" pitchFamily="18" charset="0"/>
              <a:cs typeface="Times New Roman" pitchFamily="18" charset="0"/>
            </a:endParaRPr>
          </a:p>
          <a:p>
            <a:pPr marL="171450" indent="-171450" algn="just" eaLnBrk="0" fontAlgn="base" hangingPunct="0">
              <a:spcBef>
                <a:spcPct val="0"/>
              </a:spcBef>
              <a:spcAft>
                <a:spcPct val="0"/>
              </a:spcAft>
              <a:buFontTx/>
              <a:buChar char="-"/>
            </a:pPr>
            <a:r>
              <a:rPr lang="fr-FR" altLang="ko-KR" sz="1200" u="sng" dirty="0">
                <a:latin typeface="Century Gothic" pitchFamily="34" charset="0"/>
                <a:ea typeface="Times New Roman" pitchFamily="18" charset="0"/>
                <a:cs typeface="Times New Roman" pitchFamily="18" charset="0"/>
              </a:rPr>
              <a:t>Taxation des revenus des dividendes et intérêts à la flat </a:t>
            </a:r>
            <a:r>
              <a:rPr lang="fr-FR" altLang="ko-KR" sz="1200" u="sng" dirty="0" err="1">
                <a:latin typeface="Century Gothic" pitchFamily="34" charset="0"/>
                <a:ea typeface="Times New Roman" pitchFamily="18" charset="0"/>
                <a:cs typeface="Times New Roman" pitchFamily="18" charset="0"/>
              </a:rPr>
              <a:t>tax</a:t>
            </a:r>
            <a:endParaRPr lang="fr-FR" altLang="ko-KR" sz="1100" u="sng" dirty="0">
              <a:latin typeface="Century Gothic" pitchFamily="34" charset="0"/>
              <a:ea typeface="Times New Roman" pitchFamily="18" charset="0"/>
              <a:cs typeface="Times New Roman" pitchFamily="18" charset="0"/>
            </a:endParaRPr>
          </a:p>
        </p:txBody>
      </p:sp>
      <p:graphicFrame>
        <p:nvGraphicFramePr>
          <p:cNvPr id="22" name="Tableau 21">
            <a:extLst>
              <a:ext uri="{FF2B5EF4-FFF2-40B4-BE49-F238E27FC236}">
                <a16:creationId xmlns="" xmlns:a16="http://schemas.microsoft.com/office/drawing/2014/main" id="{0790E90F-CA0A-4ED3-98CC-E7015624E876}"/>
              </a:ext>
            </a:extLst>
          </p:cNvPr>
          <p:cNvGraphicFramePr>
            <a:graphicFrameLocks noGrp="1"/>
          </p:cNvGraphicFramePr>
          <p:nvPr>
            <p:extLst>
              <p:ext uri="{D42A27DB-BD31-4B8C-83A1-F6EECF244321}">
                <p14:modId xmlns:p14="http://schemas.microsoft.com/office/powerpoint/2010/main" val="1380397180"/>
              </p:ext>
            </p:extLst>
          </p:nvPr>
        </p:nvGraphicFramePr>
        <p:xfrm>
          <a:off x="500687" y="2310096"/>
          <a:ext cx="2844176" cy="2100499"/>
        </p:xfrm>
        <a:graphic>
          <a:graphicData uri="http://schemas.openxmlformats.org/drawingml/2006/table">
            <a:tbl>
              <a:tblPr firstRow="1" firstCol="1" bandRow="1"/>
              <a:tblGrid>
                <a:gridCol w="1900918">
                  <a:extLst>
                    <a:ext uri="{9D8B030D-6E8A-4147-A177-3AD203B41FA5}">
                      <a16:colId xmlns="" xmlns:a16="http://schemas.microsoft.com/office/drawing/2014/main" val="20000"/>
                    </a:ext>
                  </a:extLst>
                </a:gridCol>
                <a:gridCol w="943258">
                  <a:extLst>
                    <a:ext uri="{9D8B030D-6E8A-4147-A177-3AD203B41FA5}">
                      <a16:colId xmlns="" xmlns:a16="http://schemas.microsoft.com/office/drawing/2014/main" val="20002"/>
                    </a:ext>
                  </a:extLst>
                </a:gridCol>
              </a:tblGrid>
              <a:tr h="516889">
                <a:tc>
                  <a:txBody>
                    <a:bodyPr/>
                    <a:lstStyle/>
                    <a:p>
                      <a:pPr algn="ctr"/>
                      <a:r>
                        <a:rPr lang="fr-FR" sz="1100" b="1" dirty="0">
                          <a:solidFill>
                            <a:schemeClr val="bg1"/>
                          </a:solidFill>
                          <a:effectLst/>
                          <a:latin typeface="Century Gothic"/>
                          <a:ea typeface="Times New Roman"/>
                          <a:cs typeface="Times New Roman"/>
                        </a:rPr>
                        <a:t>Fraction du revenu imposable</a:t>
                      </a:r>
                      <a:endParaRPr lang="fr-FR" sz="1100" dirty="0">
                        <a:solidFill>
                          <a:schemeClr val="bg1"/>
                        </a:solidFill>
                        <a:effectLst/>
                        <a:latin typeface="Century Gothic"/>
                        <a:ea typeface="Times New Roman"/>
                        <a:cs typeface="Times New Roman"/>
                      </a:endParaRP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E8994"/>
                    </a:solidFill>
                  </a:tcPr>
                </a:tc>
                <a:tc>
                  <a:txBody>
                    <a:bodyPr/>
                    <a:lstStyle/>
                    <a:p>
                      <a:pPr algn="ctr"/>
                      <a:r>
                        <a:rPr lang="fr-FR" sz="1100" b="1" dirty="0">
                          <a:solidFill>
                            <a:schemeClr val="bg1"/>
                          </a:solidFill>
                          <a:effectLst/>
                          <a:latin typeface="Century Gothic"/>
                          <a:ea typeface="Times New Roman"/>
                          <a:cs typeface="Times New Roman"/>
                        </a:rPr>
                        <a:t>Taux d’imposition</a:t>
                      </a:r>
                      <a:endParaRPr lang="fr-FR" sz="1100" dirty="0">
                        <a:solidFill>
                          <a:schemeClr val="bg1"/>
                        </a:solidFill>
                        <a:effectLst/>
                        <a:latin typeface="Century Gothic"/>
                        <a:ea typeface="Times New Roman"/>
                        <a:cs typeface="Times New Roman"/>
                      </a:endParaRP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E8994"/>
                    </a:solidFill>
                  </a:tcPr>
                </a:tc>
                <a:extLst>
                  <a:ext uri="{0D108BD9-81ED-4DB2-BD59-A6C34878D82A}">
                    <a16:rowId xmlns="" xmlns:a16="http://schemas.microsoft.com/office/drawing/2014/main" val="10000"/>
                  </a:ext>
                </a:extLst>
              </a:tr>
              <a:tr h="283290">
                <a:tc>
                  <a:txBody>
                    <a:bodyPr/>
                    <a:lstStyle/>
                    <a:p>
                      <a:pPr algn="ctr"/>
                      <a:r>
                        <a:rPr lang="fr-FR" sz="1100" dirty="0">
                          <a:solidFill>
                            <a:schemeClr val="tx1"/>
                          </a:solidFill>
                          <a:effectLst/>
                          <a:latin typeface="Century Gothic"/>
                          <a:ea typeface="Times New Roman"/>
                          <a:cs typeface="Times New Roman"/>
                        </a:rPr>
                        <a:t>Jusqu’à 10 084 €</a:t>
                      </a: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fr-FR" sz="1100" dirty="0">
                          <a:solidFill>
                            <a:schemeClr val="tx1"/>
                          </a:solidFill>
                          <a:effectLst/>
                          <a:latin typeface="Century Gothic"/>
                          <a:ea typeface="Times New Roman"/>
                          <a:cs typeface="Times New Roman"/>
                        </a:rPr>
                        <a:t>0%</a:t>
                      </a: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785359924"/>
                  </a:ext>
                </a:extLst>
              </a:tr>
              <a:tr h="325080">
                <a:tc>
                  <a:txBody>
                    <a:bodyPr/>
                    <a:lstStyle/>
                    <a:p>
                      <a:pPr algn="ctr"/>
                      <a:r>
                        <a:rPr lang="fr-FR" sz="1100" dirty="0">
                          <a:solidFill>
                            <a:schemeClr val="tx1"/>
                          </a:solidFill>
                          <a:effectLst/>
                          <a:latin typeface="Century Gothic"/>
                          <a:ea typeface="Times New Roman"/>
                          <a:cs typeface="Times New Roman"/>
                        </a:rPr>
                        <a:t>À partir de 10 084 €</a:t>
                      </a: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fr-FR" sz="1100" dirty="0">
                          <a:solidFill>
                            <a:schemeClr val="tx1"/>
                          </a:solidFill>
                          <a:effectLst/>
                          <a:latin typeface="Century Gothic"/>
                          <a:ea typeface="Times New Roman"/>
                          <a:cs typeface="Times New Roman"/>
                        </a:rPr>
                        <a:t>11%</a:t>
                      </a: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545522854"/>
                  </a:ext>
                </a:extLst>
              </a:tr>
              <a:tr h="325080">
                <a:tc>
                  <a:txBody>
                    <a:bodyPr/>
                    <a:lstStyle/>
                    <a:p>
                      <a:pPr algn="ctr"/>
                      <a:r>
                        <a:rPr lang="fr-FR" sz="1100" dirty="0">
                          <a:solidFill>
                            <a:schemeClr val="tx1"/>
                          </a:solidFill>
                          <a:effectLst/>
                          <a:latin typeface="Century Gothic"/>
                          <a:ea typeface="Times New Roman"/>
                          <a:cs typeface="Times New Roman"/>
                        </a:rPr>
                        <a:t>de 25 710 € à 73 516 €</a:t>
                      </a: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fr-FR" sz="1100" dirty="0">
                          <a:solidFill>
                            <a:schemeClr val="tx1"/>
                          </a:solidFill>
                          <a:effectLst/>
                          <a:latin typeface="Century Gothic"/>
                          <a:ea typeface="Times New Roman"/>
                          <a:cs typeface="Times New Roman"/>
                        </a:rPr>
                        <a:t>30%</a:t>
                      </a: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437043657"/>
                  </a:ext>
                </a:extLst>
              </a:tr>
              <a:tr h="325080">
                <a:tc>
                  <a:txBody>
                    <a:bodyPr/>
                    <a:lstStyle/>
                    <a:p>
                      <a:pPr algn="ctr"/>
                      <a:r>
                        <a:rPr lang="fr-FR" sz="1100" dirty="0">
                          <a:solidFill>
                            <a:schemeClr val="tx1"/>
                          </a:solidFill>
                          <a:effectLst/>
                          <a:latin typeface="Century Gothic"/>
                          <a:ea typeface="Times New Roman"/>
                          <a:cs typeface="Times New Roman"/>
                        </a:rPr>
                        <a:t>de 73 516 €  à 158 122 €</a:t>
                      </a: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fr-FR" sz="1100" dirty="0">
                          <a:solidFill>
                            <a:schemeClr val="tx1"/>
                          </a:solidFill>
                          <a:effectLst/>
                          <a:latin typeface="Century Gothic"/>
                          <a:ea typeface="Times New Roman"/>
                          <a:cs typeface="Times New Roman"/>
                        </a:rPr>
                        <a:t>41%</a:t>
                      </a: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325080">
                <a:tc>
                  <a:txBody>
                    <a:bodyPr/>
                    <a:lstStyle/>
                    <a:p>
                      <a:pPr algn="ctr"/>
                      <a:r>
                        <a:rPr lang="fr-FR" sz="1100" dirty="0">
                          <a:solidFill>
                            <a:schemeClr val="tx1"/>
                          </a:solidFill>
                          <a:effectLst/>
                          <a:latin typeface="Century Gothic"/>
                          <a:ea typeface="Times New Roman"/>
                          <a:cs typeface="Times New Roman"/>
                        </a:rPr>
                        <a:t>Au-dessus de 158 122 €</a:t>
                      </a: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fr-FR" sz="1100" dirty="0">
                          <a:solidFill>
                            <a:schemeClr val="tx1"/>
                          </a:solidFill>
                          <a:effectLst/>
                          <a:latin typeface="Century Gothic"/>
                          <a:ea typeface="Times New Roman"/>
                          <a:cs typeface="Times New Roman"/>
                        </a:rPr>
                        <a:t>45%</a:t>
                      </a: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bl>
          </a:graphicData>
        </a:graphic>
      </p:graphicFrame>
      <p:sp>
        <p:nvSpPr>
          <p:cNvPr id="2" name="Rectangle 1">
            <a:extLst>
              <a:ext uri="{FF2B5EF4-FFF2-40B4-BE49-F238E27FC236}">
                <a16:creationId xmlns="" xmlns:a16="http://schemas.microsoft.com/office/drawing/2014/main" id="{1910E8FC-061E-416F-9B21-E58FE1512CBB}"/>
              </a:ext>
            </a:extLst>
          </p:cNvPr>
          <p:cNvSpPr/>
          <p:nvPr/>
        </p:nvSpPr>
        <p:spPr>
          <a:xfrm>
            <a:off x="6417583" y="9513255"/>
            <a:ext cx="2030175" cy="244234"/>
          </a:xfrm>
          <a:prstGeom prst="rect">
            <a:avLst/>
          </a:prstGeom>
        </p:spPr>
        <p:txBody>
          <a:bodyPr wrap="square">
            <a:spAutoFit/>
          </a:bodyPr>
          <a:lstStyle/>
          <a:p>
            <a:pPr algn="just">
              <a:lnSpc>
                <a:spcPct val="107000"/>
              </a:lnSpc>
              <a:spcAft>
                <a:spcPts val="0"/>
              </a:spcAft>
            </a:pPr>
            <a:r>
              <a:rPr lang="fr-FR" sz="1000" i="1" dirty="0">
                <a:latin typeface="Century Gothic" panose="020B0502020202020204" pitchFamily="34" charset="0"/>
                <a:ea typeface="Calibri" panose="020F0502020204030204" pitchFamily="34" charset="0"/>
                <a:cs typeface="Times New Roman" panose="02020603050405020304" pitchFamily="18" charset="0"/>
              </a:rPr>
              <a:t>Witam MFO</a:t>
            </a:r>
            <a:endParaRPr lang="fr-FR" sz="1000" dirty="0">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13" name="Rectangle 12">
            <a:extLst>
              <a:ext uri="{FF2B5EF4-FFF2-40B4-BE49-F238E27FC236}">
                <a16:creationId xmlns="" xmlns:a16="http://schemas.microsoft.com/office/drawing/2014/main" id="{4776BE3F-1C29-804F-BB9F-2BC7B70149CE}"/>
              </a:ext>
            </a:extLst>
          </p:cNvPr>
          <p:cNvSpPr/>
          <p:nvPr/>
        </p:nvSpPr>
        <p:spPr>
          <a:xfrm>
            <a:off x="2534875" y="4395783"/>
            <a:ext cx="2030175" cy="244234"/>
          </a:xfrm>
          <a:prstGeom prst="rect">
            <a:avLst/>
          </a:prstGeom>
        </p:spPr>
        <p:txBody>
          <a:bodyPr wrap="square">
            <a:spAutoFit/>
          </a:bodyPr>
          <a:lstStyle/>
          <a:p>
            <a:pPr algn="just">
              <a:lnSpc>
                <a:spcPct val="107000"/>
              </a:lnSpc>
              <a:spcAft>
                <a:spcPts val="0"/>
              </a:spcAft>
            </a:pPr>
            <a:r>
              <a:rPr lang="fr-FR" sz="1000" i="1" dirty="0">
                <a:latin typeface="Century Gothic" panose="020B0502020202020204" pitchFamily="34" charset="0"/>
                <a:ea typeface="Calibri" panose="020F0502020204030204" pitchFamily="34" charset="0"/>
                <a:cs typeface="Times New Roman" panose="02020603050405020304" pitchFamily="18" charset="0"/>
              </a:rPr>
              <a:t>Witam MFO</a:t>
            </a:r>
            <a:endParaRPr lang="fr-FR" sz="1000" dirty="0">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14" name="Rectangle 13">
            <a:extLst>
              <a:ext uri="{FF2B5EF4-FFF2-40B4-BE49-F238E27FC236}">
                <a16:creationId xmlns="" xmlns:a16="http://schemas.microsoft.com/office/drawing/2014/main" id="{5DCE8483-CF96-354E-9A2C-C9D145570330}"/>
              </a:ext>
            </a:extLst>
          </p:cNvPr>
          <p:cNvSpPr/>
          <p:nvPr/>
        </p:nvSpPr>
        <p:spPr>
          <a:xfrm>
            <a:off x="6417583" y="4382386"/>
            <a:ext cx="2030175" cy="244234"/>
          </a:xfrm>
          <a:prstGeom prst="rect">
            <a:avLst/>
          </a:prstGeom>
        </p:spPr>
        <p:txBody>
          <a:bodyPr wrap="square">
            <a:spAutoFit/>
          </a:bodyPr>
          <a:lstStyle/>
          <a:p>
            <a:pPr algn="just">
              <a:lnSpc>
                <a:spcPct val="107000"/>
              </a:lnSpc>
              <a:spcAft>
                <a:spcPts val="0"/>
              </a:spcAft>
            </a:pPr>
            <a:r>
              <a:rPr lang="fr-FR" sz="1000" i="1" dirty="0">
                <a:latin typeface="Century Gothic" panose="020B0502020202020204" pitchFamily="34" charset="0"/>
                <a:ea typeface="Calibri" panose="020F0502020204030204" pitchFamily="34" charset="0"/>
                <a:cs typeface="Times New Roman" panose="02020603050405020304" pitchFamily="18" charset="0"/>
              </a:rPr>
              <a:t>Witam MFO</a:t>
            </a:r>
            <a:endParaRPr lang="fr-FR" sz="1000" dirty="0">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15" name="Rectangle 14">
            <a:extLst>
              <a:ext uri="{FF2B5EF4-FFF2-40B4-BE49-F238E27FC236}">
                <a16:creationId xmlns="" xmlns:a16="http://schemas.microsoft.com/office/drawing/2014/main" id="{A1F8AD8E-7638-3C4B-8ECF-0EA71E805685}"/>
              </a:ext>
            </a:extLst>
          </p:cNvPr>
          <p:cNvSpPr/>
          <p:nvPr/>
        </p:nvSpPr>
        <p:spPr>
          <a:xfrm>
            <a:off x="5364807" y="8191008"/>
            <a:ext cx="2030175" cy="244234"/>
          </a:xfrm>
          <a:prstGeom prst="rect">
            <a:avLst/>
          </a:prstGeom>
        </p:spPr>
        <p:txBody>
          <a:bodyPr wrap="square">
            <a:spAutoFit/>
          </a:bodyPr>
          <a:lstStyle/>
          <a:p>
            <a:pPr algn="just">
              <a:lnSpc>
                <a:spcPct val="107000"/>
              </a:lnSpc>
              <a:spcAft>
                <a:spcPts val="0"/>
              </a:spcAft>
            </a:pPr>
            <a:r>
              <a:rPr lang="fr-FR" sz="1000" i="1" dirty="0">
                <a:latin typeface="Century Gothic" panose="020B0502020202020204" pitchFamily="34" charset="0"/>
                <a:ea typeface="Calibri" panose="020F0502020204030204" pitchFamily="34" charset="0"/>
                <a:cs typeface="Times New Roman" panose="02020603050405020304" pitchFamily="18" charset="0"/>
              </a:rPr>
              <a:t>Witam MFO</a:t>
            </a:r>
            <a:endParaRPr lang="fr-FR" sz="1000" dirty="0">
              <a:effectLst/>
              <a:latin typeface="Century Gothic" panose="020B0502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687026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4"/>
          <p:cNvSpPr>
            <a:spLocks noChangeArrowheads="1"/>
          </p:cNvSpPr>
          <p:nvPr/>
        </p:nvSpPr>
        <p:spPr bwMode="auto">
          <a:xfrm>
            <a:off x="679860" y="5130676"/>
            <a:ext cx="5881664" cy="474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4306" tIns="52153" rIns="104306" bIns="52153" numCol="1" anchor="ctr" anchorCtr="0" compatLnSpc="1">
            <a:prstTxWarp prst="textNoShape">
              <a:avLst/>
            </a:prstTxWarp>
            <a:spAutoFit/>
          </a:bodyPr>
          <a:lstStyle/>
          <a:p>
            <a:pPr algn="just" eaLnBrk="0" fontAlgn="base" hangingPunct="0">
              <a:spcAft>
                <a:spcPct val="0"/>
              </a:spcAft>
            </a:pPr>
            <a:r>
              <a:rPr lang="fr-FR" altLang="ko-KR" sz="1200" dirty="0">
                <a:latin typeface="Century Gothic" pitchFamily="34" charset="0"/>
                <a:ea typeface="Times New Roman" pitchFamily="18" charset="0"/>
                <a:cs typeface="Times New Roman" pitchFamily="18" charset="0"/>
              </a:rPr>
              <a:t>- </a:t>
            </a:r>
            <a:r>
              <a:rPr lang="fr-FR" altLang="ko-KR" sz="1200" u="sng" dirty="0">
                <a:latin typeface="Century Gothic" pitchFamily="34" charset="0"/>
                <a:ea typeface="Times New Roman" pitchFamily="18" charset="0"/>
                <a:cs typeface="Times New Roman" pitchFamily="18" charset="0"/>
              </a:rPr>
              <a:t>Taxation des </a:t>
            </a:r>
            <a:r>
              <a:rPr lang="fr-FR" altLang="ko-KR" sz="1200" b="1" u="sng" dirty="0">
                <a:latin typeface="Century Gothic" pitchFamily="34" charset="0"/>
                <a:ea typeface="Times New Roman" pitchFamily="18" charset="0"/>
                <a:cs typeface="Times New Roman" pitchFamily="18" charset="0"/>
              </a:rPr>
              <a:t>plus-values de cession de valeurs mobilières </a:t>
            </a:r>
            <a:r>
              <a:rPr lang="fr-FR" altLang="ko-KR" sz="1200" u="sng" dirty="0">
                <a:latin typeface="Century Gothic" pitchFamily="34" charset="0"/>
                <a:ea typeface="Times New Roman" pitchFamily="18" charset="0"/>
                <a:cs typeface="Times New Roman" pitchFamily="18" charset="0"/>
              </a:rPr>
              <a:t>au barème progressif de l’IR (dérogation à la </a:t>
            </a:r>
            <a:r>
              <a:rPr lang="fr-FR" altLang="ko-KR" sz="1200" i="1" u="sng" dirty="0">
                <a:latin typeface="Century Gothic" pitchFamily="34" charset="0"/>
                <a:ea typeface="Times New Roman" pitchFamily="18" charset="0"/>
                <a:cs typeface="Times New Roman" pitchFamily="18" charset="0"/>
              </a:rPr>
              <a:t>flat </a:t>
            </a:r>
            <a:r>
              <a:rPr lang="fr-FR" altLang="ko-KR" sz="1200" i="1" u="sng" dirty="0" err="1">
                <a:latin typeface="Century Gothic" pitchFamily="34" charset="0"/>
                <a:ea typeface="Times New Roman" pitchFamily="18" charset="0"/>
                <a:cs typeface="Times New Roman" pitchFamily="18" charset="0"/>
              </a:rPr>
              <a:t>tax</a:t>
            </a:r>
            <a:r>
              <a:rPr lang="fr-FR" altLang="ko-KR" sz="1100" u="sng" dirty="0">
                <a:latin typeface="Century Gothic" pitchFamily="34" charset="0"/>
                <a:ea typeface="Times New Roman" pitchFamily="18" charset="0"/>
                <a:cs typeface="Times New Roman" pitchFamily="18" charset="0"/>
              </a:rPr>
              <a:t>)</a:t>
            </a:r>
          </a:p>
        </p:txBody>
      </p:sp>
      <p:sp>
        <p:nvSpPr>
          <p:cNvPr id="28" name="Titre 1"/>
          <p:cNvSpPr txBox="1">
            <a:spLocks/>
          </p:cNvSpPr>
          <p:nvPr/>
        </p:nvSpPr>
        <p:spPr>
          <a:xfrm>
            <a:off x="49200" y="306140"/>
            <a:ext cx="7383471" cy="1323872"/>
          </a:xfrm>
          <a:prstGeom prst="rect">
            <a:avLst/>
          </a:prstGeom>
        </p:spPr>
        <p:txBody>
          <a:bodyPr vert="horz" lIns="118983" tIns="59492" rIns="118983" bIns="59492" rtlCol="0" anchor="ctr">
            <a:noAutofit/>
          </a:bodyPr>
          <a:lstStyle>
            <a:lvl1pPr algn="ctr" defTabSz="1028700" rtl="0" eaLnBrk="1" latinLnBrk="0" hangingPunct="1">
              <a:spcBef>
                <a:spcPct val="0"/>
              </a:spcBef>
              <a:buNone/>
              <a:defRPr sz="5000" kern="1200">
                <a:solidFill>
                  <a:schemeClr val="tx1"/>
                </a:solidFill>
                <a:latin typeface="+mj-lt"/>
                <a:ea typeface="+mj-ea"/>
                <a:cs typeface="+mj-cs"/>
              </a:defRPr>
            </a:lvl1pPr>
          </a:lstStyle>
          <a:p>
            <a:pPr marL="126009" algn="l">
              <a:tabLst>
                <a:tab pos="617538" algn="l"/>
                <a:tab pos="6996113" algn="r"/>
              </a:tabLst>
            </a:pPr>
            <a:r>
              <a:rPr lang="fr-FR" sz="1500" b="1" dirty="0">
                <a:latin typeface="Century Gothic" panose="020B0502020202020204" pitchFamily="34" charset="0"/>
              </a:rPr>
              <a:t/>
            </a:r>
            <a:br>
              <a:rPr lang="fr-FR" sz="1500" b="1" dirty="0">
                <a:latin typeface="Century Gothic" panose="020B0502020202020204" pitchFamily="34" charset="0"/>
              </a:rPr>
            </a:br>
            <a:r>
              <a:rPr lang="fr-FR" sz="1500" b="1" dirty="0">
                <a:latin typeface="Century Gothic" panose="020B0502020202020204" pitchFamily="34" charset="0"/>
              </a:rPr>
              <a:t/>
            </a:r>
            <a:br>
              <a:rPr lang="fr-FR" sz="1500" b="1" dirty="0">
                <a:latin typeface="Century Gothic" panose="020B0502020202020204" pitchFamily="34" charset="0"/>
              </a:rPr>
            </a:br>
            <a:r>
              <a:rPr lang="fr-FR" sz="2300" b="1" dirty="0">
                <a:solidFill>
                  <a:srgbClr val="3E8994"/>
                </a:solidFill>
                <a:latin typeface="Century Gothic" panose="020B0502020202020204" pitchFamily="34" charset="0"/>
                <a:cs typeface="Arial" pitchFamily="34" charset="0"/>
              </a:rPr>
              <a:t>▐</a:t>
            </a:r>
            <a:r>
              <a:rPr lang="fr-FR" sz="2300" b="1" dirty="0">
                <a:latin typeface="Century Gothic" panose="020B0502020202020204" pitchFamily="34" charset="0"/>
                <a:cs typeface="Arial" pitchFamily="34" charset="0"/>
              </a:rPr>
              <a:t>	</a:t>
            </a:r>
            <a:r>
              <a:rPr lang="fr-FR" sz="2300" u="sng" dirty="0">
                <a:solidFill>
                  <a:schemeClr val="tx1">
                    <a:lumMod val="50000"/>
                    <a:lumOff val="50000"/>
                  </a:schemeClr>
                </a:solidFill>
                <a:latin typeface="Century Gothic" panose="020B0502020202020204" pitchFamily="34" charset="0"/>
                <a:cs typeface="Arial" pitchFamily="34" charset="0"/>
              </a:rPr>
              <a:t>Impôt sur le Revenu (IR) 	</a:t>
            </a:r>
            <a:r>
              <a:rPr lang="fr-FR" sz="1600" u="sng" dirty="0">
                <a:solidFill>
                  <a:schemeClr val="tx1">
                    <a:lumMod val="50000"/>
                    <a:lumOff val="50000"/>
                  </a:schemeClr>
                </a:solidFill>
                <a:latin typeface="Century Gothic" panose="020B0502020202020204" pitchFamily="34" charset="0"/>
                <a:cs typeface="Arial" pitchFamily="34" charset="0"/>
              </a:rPr>
              <a:t>2/3</a:t>
            </a:r>
            <a:endParaRPr lang="fr-FR" sz="2300" u="sng" dirty="0">
              <a:solidFill>
                <a:schemeClr val="tx1">
                  <a:lumMod val="50000"/>
                  <a:lumOff val="50000"/>
                </a:schemeClr>
              </a:solidFill>
              <a:latin typeface="Century Gothic" panose="020B0502020202020204" pitchFamily="34" charset="0"/>
              <a:cs typeface="Arial" pitchFamily="34" charset="0"/>
            </a:endParaRPr>
          </a:p>
        </p:txBody>
      </p:sp>
      <p:sp>
        <p:nvSpPr>
          <p:cNvPr id="7" name="ZoneTexte 6"/>
          <p:cNvSpPr txBox="1"/>
          <p:nvPr/>
        </p:nvSpPr>
        <p:spPr>
          <a:xfrm>
            <a:off x="731787" y="1467050"/>
            <a:ext cx="5857156" cy="2367482"/>
          </a:xfrm>
          <a:prstGeom prst="rect">
            <a:avLst/>
          </a:prstGeom>
          <a:noFill/>
        </p:spPr>
        <p:txBody>
          <a:bodyPr wrap="square" lIns="104306" tIns="52153" rIns="104306" bIns="52153" rtlCol="0">
            <a:spAutoFit/>
          </a:bodyPr>
          <a:lstStyle/>
          <a:p>
            <a:pPr algn="just" eaLnBrk="0" fontAlgn="base" hangingPunct="0">
              <a:spcBef>
                <a:spcPct val="0"/>
              </a:spcBef>
              <a:spcAft>
                <a:spcPct val="0"/>
              </a:spcAft>
            </a:pPr>
            <a:r>
              <a:rPr lang="fr-FR" altLang="ko-KR" sz="1300" b="1" dirty="0">
                <a:latin typeface="Century Gothic" pitchFamily="34" charset="0"/>
                <a:ea typeface="Times New Roman" pitchFamily="18" charset="0"/>
                <a:cs typeface="Times New Roman" pitchFamily="18" charset="0"/>
              </a:rPr>
              <a:t>Dérogation globale à la </a:t>
            </a:r>
            <a:r>
              <a:rPr lang="fr-FR" altLang="ko-KR" sz="1300" b="1" i="1" dirty="0">
                <a:latin typeface="Century Gothic" pitchFamily="34" charset="0"/>
                <a:ea typeface="Times New Roman" pitchFamily="18" charset="0"/>
                <a:cs typeface="Times New Roman" pitchFamily="18" charset="0"/>
              </a:rPr>
              <a:t>flat </a:t>
            </a:r>
            <a:r>
              <a:rPr lang="fr-FR" altLang="ko-KR" sz="1300" b="1" i="1" dirty="0" err="1">
                <a:latin typeface="Century Gothic" pitchFamily="34" charset="0"/>
                <a:ea typeface="Times New Roman" pitchFamily="18" charset="0"/>
                <a:cs typeface="Times New Roman" pitchFamily="18" charset="0"/>
              </a:rPr>
              <a:t>tax</a:t>
            </a:r>
            <a:endParaRPr lang="fr-FR" altLang="ko-KR" sz="1300" b="1" i="1" dirty="0">
              <a:latin typeface="Century Gothic" pitchFamily="34" charset="0"/>
              <a:ea typeface="Times New Roman" pitchFamily="18" charset="0"/>
              <a:cs typeface="Times New Roman" pitchFamily="18" charset="0"/>
            </a:endParaRPr>
          </a:p>
          <a:p>
            <a:pPr algn="just" eaLnBrk="0" fontAlgn="base" hangingPunct="0">
              <a:spcBef>
                <a:spcPct val="0"/>
              </a:spcBef>
              <a:spcAft>
                <a:spcPct val="0"/>
              </a:spcAft>
            </a:pPr>
            <a:endParaRPr lang="fr-FR" altLang="ko-KR" sz="1100" dirty="0">
              <a:latin typeface="Century Gothic" pitchFamily="34" charset="0"/>
              <a:ea typeface="Times New Roman" pitchFamily="18" charset="0"/>
              <a:cs typeface="Times New Roman" pitchFamily="18" charset="0"/>
            </a:endParaRPr>
          </a:p>
          <a:p>
            <a:pPr algn="just" eaLnBrk="0" fontAlgn="base" hangingPunct="0">
              <a:spcBef>
                <a:spcPct val="0"/>
              </a:spcBef>
              <a:spcAft>
                <a:spcPct val="0"/>
              </a:spcAft>
            </a:pPr>
            <a:r>
              <a:rPr lang="fr-FR" altLang="ko-KR" sz="1100" dirty="0">
                <a:highlight>
                  <a:srgbClr val="DAEEF3"/>
                </a:highlight>
                <a:latin typeface="Century Gothic" pitchFamily="34" charset="0"/>
                <a:ea typeface="Times New Roman" pitchFamily="18" charset="0"/>
                <a:cs typeface="Times New Roman" pitchFamily="18" charset="0"/>
              </a:rPr>
              <a:t>Les revenus du capital (dividendes, intérêts, plus-values) peuvent, </a:t>
            </a:r>
            <a:r>
              <a:rPr lang="fr-FR" altLang="ko-KR" sz="1100" b="1" dirty="0">
                <a:highlight>
                  <a:srgbClr val="DAEEF3"/>
                </a:highlight>
                <a:latin typeface="Century Gothic" pitchFamily="34" charset="0"/>
                <a:ea typeface="Times New Roman" pitchFamily="18" charset="0"/>
                <a:cs typeface="Times New Roman" pitchFamily="18" charset="0"/>
              </a:rPr>
              <a:t>sur option</a:t>
            </a:r>
            <a:r>
              <a:rPr lang="fr-FR" altLang="ko-KR" sz="1100" dirty="0">
                <a:highlight>
                  <a:srgbClr val="DAEEF3"/>
                </a:highlight>
                <a:latin typeface="Century Gothic" pitchFamily="34" charset="0"/>
                <a:ea typeface="Times New Roman" pitchFamily="18" charset="0"/>
                <a:cs typeface="Times New Roman" pitchFamily="18" charset="0"/>
              </a:rPr>
              <a:t>, être soumis au barème progressif de l’impôt sur le revenu (IR).</a:t>
            </a:r>
            <a:r>
              <a:rPr lang="fr-FR" altLang="ko-KR" sz="1100" dirty="0">
                <a:latin typeface="Century Gothic" pitchFamily="34" charset="0"/>
                <a:ea typeface="Times New Roman" pitchFamily="18" charset="0"/>
                <a:cs typeface="Times New Roman" pitchFamily="18" charset="0"/>
              </a:rPr>
              <a:t> </a:t>
            </a:r>
            <a:r>
              <a:rPr lang="fr-FR" altLang="ko-KR" sz="1100" dirty="0">
                <a:latin typeface="Century Gothic" pitchFamily="34" charset="0"/>
                <a:cs typeface="Times New Roman" pitchFamily="18" charset="0"/>
              </a:rPr>
              <a:t>Toutefois, cette option est </a:t>
            </a:r>
            <a:r>
              <a:rPr lang="fr-FR" altLang="ko-KR" sz="1100" b="1" dirty="0">
                <a:latin typeface="Century Gothic" pitchFamily="34" charset="0"/>
                <a:cs typeface="Times New Roman" pitchFamily="18" charset="0"/>
              </a:rPr>
              <a:t>globale et concerne l’ensemble des revenus, gains nets, profits et créances entrant dans le champ d’application de la </a:t>
            </a:r>
            <a:r>
              <a:rPr lang="fr-FR" altLang="ko-KR" sz="1100" b="1" i="1" dirty="0">
                <a:latin typeface="Century Gothic" pitchFamily="34" charset="0"/>
                <a:cs typeface="Times New Roman" pitchFamily="18" charset="0"/>
              </a:rPr>
              <a:t>flat </a:t>
            </a:r>
            <a:r>
              <a:rPr lang="fr-FR" altLang="ko-KR" sz="1100" b="1" i="1" dirty="0" err="1">
                <a:latin typeface="Century Gothic" pitchFamily="34" charset="0"/>
                <a:cs typeface="Times New Roman" pitchFamily="18" charset="0"/>
              </a:rPr>
              <a:t>tax</a:t>
            </a:r>
            <a:r>
              <a:rPr lang="fr-FR" altLang="ko-KR" sz="1100" b="1" i="1" dirty="0">
                <a:latin typeface="Century Gothic" pitchFamily="34" charset="0"/>
                <a:cs typeface="Times New Roman" pitchFamily="18" charset="0"/>
              </a:rPr>
              <a:t> </a:t>
            </a:r>
            <a:r>
              <a:rPr lang="fr-FR" altLang="ko-KR" sz="1100" b="1" dirty="0">
                <a:latin typeface="Century Gothic" pitchFamily="34" charset="0"/>
                <a:cs typeface="Times New Roman" pitchFamily="18" charset="0"/>
              </a:rPr>
              <a:t>(dividendes, intérêts, plus- values). </a:t>
            </a:r>
          </a:p>
          <a:p>
            <a:pPr algn="just" eaLnBrk="0" fontAlgn="base" hangingPunct="0">
              <a:spcBef>
                <a:spcPct val="0"/>
              </a:spcBef>
              <a:spcAft>
                <a:spcPct val="0"/>
              </a:spcAft>
            </a:pPr>
            <a:endParaRPr lang="fr-FR" altLang="ko-KR" sz="1100" dirty="0">
              <a:latin typeface="Century Gothic" pitchFamily="34" charset="0"/>
              <a:cs typeface="Times New Roman" pitchFamily="18" charset="0"/>
            </a:endParaRPr>
          </a:p>
          <a:p>
            <a:pPr algn="just" eaLnBrk="0" fontAlgn="base" hangingPunct="0">
              <a:spcBef>
                <a:spcPct val="0"/>
              </a:spcBef>
              <a:spcAft>
                <a:spcPct val="0"/>
              </a:spcAft>
            </a:pPr>
            <a:r>
              <a:rPr lang="fr-FR" sz="1100" dirty="0">
                <a:latin typeface="Century Gothic" panose="020B0502020202020204" pitchFamily="34" charset="0"/>
              </a:rPr>
              <a:t>En cas d’option pour l’IR, une fraction de la CSG (6,8%) est déductible sur les revenus de l’année N+1.</a:t>
            </a:r>
          </a:p>
          <a:p>
            <a:pPr algn="just" eaLnBrk="0" fontAlgn="base" hangingPunct="0">
              <a:spcBef>
                <a:spcPct val="0"/>
              </a:spcBef>
              <a:spcAft>
                <a:spcPct val="0"/>
              </a:spcAft>
            </a:pPr>
            <a:endParaRPr lang="fr-FR" sz="1100" dirty="0">
              <a:latin typeface="Century Gothic" panose="020B0502020202020204" pitchFamily="34" charset="0"/>
            </a:endParaRPr>
          </a:p>
          <a:p>
            <a:pPr algn="just" eaLnBrk="0" fontAlgn="base" hangingPunct="0">
              <a:spcBef>
                <a:spcPct val="0"/>
              </a:spcBef>
              <a:spcAft>
                <a:spcPct val="0"/>
              </a:spcAft>
            </a:pPr>
            <a:r>
              <a:rPr lang="fr-FR" altLang="ko-KR" sz="1200" dirty="0">
                <a:latin typeface="Century Gothic" pitchFamily="34" charset="0"/>
                <a:ea typeface="Times New Roman" pitchFamily="18" charset="0"/>
                <a:cs typeface="Times New Roman" pitchFamily="18" charset="0"/>
              </a:rPr>
              <a:t>- </a:t>
            </a:r>
            <a:r>
              <a:rPr lang="fr-FR" altLang="ko-KR" sz="1200" u="sng" dirty="0">
                <a:latin typeface="Century Gothic" pitchFamily="34" charset="0"/>
                <a:ea typeface="Times New Roman" pitchFamily="18" charset="0"/>
                <a:cs typeface="Times New Roman" pitchFamily="18" charset="0"/>
              </a:rPr>
              <a:t>Taxation des </a:t>
            </a:r>
            <a:r>
              <a:rPr lang="fr-FR" altLang="ko-KR" sz="1200" b="1" u="sng" dirty="0">
                <a:latin typeface="Century Gothic" pitchFamily="34" charset="0"/>
                <a:ea typeface="Times New Roman" pitchFamily="18" charset="0"/>
                <a:cs typeface="Times New Roman" pitchFamily="18" charset="0"/>
              </a:rPr>
              <a:t>revenus de capitaux mobiliers </a:t>
            </a:r>
            <a:r>
              <a:rPr lang="fr-FR" altLang="ko-KR" sz="1200" u="sng" dirty="0">
                <a:latin typeface="Century Gothic" pitchFamily="34" charset="0"/>
                <a:ea typeface="Times New Roman" pitchFamily="18" charset="0"/>
                <a:cs typeface="Times New Roman" pitchFamily="18" charset="0"/>
              </a:rPr>
              <a:t>au barème progressif de l’IR (dérogation à la </a:t>
            </a:r>
            <a:r>
              <a:rPr lang="fr-FR" altLang="ko-KR" sz="1200" i="1" u="sng" dirty="0">
                <a:latin typeface="Century Gothic" pitchFamily="34" charset="0"/>
                <a:ea typeface="Times New Roman" pitchFamily="18" charset="0"/>
                <a:cs typeface="Times New Roman" pitchFamily="18" charset="0"/>
              </a:rPr>
              <a:t>flat </a:t>
            </a:r>
            <a:r>
              <a:rPr lang="fr-FR" altLang="ko-KR" sz="1200" i="1" u="sng" dirty="0" err="1">
                <a:latin typeface="Century Gothic" pitchFamily="34" charset="0"/>
                <a:ea typeface="Times New Roman" pitchFamily="18" charset="0"/>
                <a:cs typeface="Times New Roman" pitchFamily="18" charset="0"/>
              </a:rPr>
              <a:t>tax</a:t>
            </a:r>
            <a:r>
              <a:rPr lang="fr-FR" altLang="ko-KR" sz="1200" u="sng" dirty="0">
                <a:latin typeface="Century Gothic" pitchFamily="34" charset="0"/>
                <a:ea typeface="Times New Roman" pitchFamily="18" charset="0"/>
                <a:cs typeface="Times New Roman" pitchFamily="18" charset="0"/>
              </a:rPr>
              <a:t>)</a:t>
            </a:r>
          </a:p>
          <a:p>
            <a:pPr algn="just" eaLnBrk="0" fontAlgn="base" hangingPunct="0">
              <a:spcBef>
                <a:spcPct val="0"/>
              </a:spcBef>
              <a:spcAft>
                <a:spcPct val="0"/>
              </a:spcAft>
            </a:pPr>
            <a:endParaRPr lang="fr-FR" altLang="ko-KR" sz="1100" dirty="0">
              <a:latin typeface="Arial" pitchFamily="34" charset="0"/>
              <a:cs typeface="Arial" pitchFamily="34" charset="0"/>
            </a:endParaRPr>
          </a:p>
        </p:txBody>
      </p:sp>
      <p:graphicFrame>
        <p:nvGraphicFramePr>
          <p:cNvPr id="8" name="Tableau 7"/>
          <p:cNvGraphicFramePr>
            <a:graphicFrameLocks noGrp="1"/>
          </p:cNvGraphicFramePr>
          <p:nvPr>
            <p:extLst>
              <p:ext uri="{D42A27DB-BD31-4B8C-83A1-F6EECF244321}">
                <p14:modId xmlns:p14="http://schemas.microsoft.com/office/powerpoint/2010/main" val="1895751207"/>
              </p:ext>
            </p:extLst>
          </p:nvPr>
        </p:nvGraphicFramePr>
        <p:xfrm>
          <a:off x="684287" y="3690516"/>
          <a:ext cx="5832648" cy="1313556"/>
        </p:xfrm>
        <a:graphic>
          <a:graphicData uri="http://schemas.openxmlformats.org/drawingml/2006/table">
            <a:tbl>
              <a:tblPr firstRow="1" firstCol="1" bandRow="1"/>
              <a:tblGrid>
                <a:gridCol w="1566899">
                  <a:extLst>
                    <a:ext uri="{9D8B030D-6E8A-4147-A177-3AD203B41FA5}">
                      <a16:colId xmlns="" xmlns:a16="http://schemas.microsoft.com/office/drawing/2014/main" val="20000"/>
                    </a:ext>
                  </a:extLst>
                </a:gridCol>
                <a:gridCol w="2146871">
                  <a:extLst>
                    <a:ext uri="{9D8B030D-6E8A-4147-A177-3AD203B41FA5}">
                      <a16:colId xmlns="" xmlns:a16="http://schemas.microsoft.com/office/drawing/2014/main" val="20001"/>
                    </a:ext>
                  </a:extLst>
                </a:gridCol>
                <a:gridCol w="2118878">
                  <a:extLst>
                    <a:ext uri="{9D8B030D-6E8A-4147-A177-3AD203B41FA5}">
                      <a16:colId xmlns="" xmlns:a16="http://schemas.microsoft.com/office/drawing/2014/main" val="20002"/>
                    </a:ext>
                  </a:extLst>
                </a:gridCol>
              </a:tblGrid>
              <a:tr h="255043">
                <a:tc>
                  <a:txBody>
                    <a:bodyPr/>
                    <a:lstStyle/>
                    <a:p>
                      <a:pPr algn="ctr"/>
                      <a:r>
                        <a:rPr lang="fr-FR" sz="1100" dirty="0">
                          <a:effectLst/>
                          <a:latin typeface="Century Gothic"/>
                          <a:ea typeface="Times New Roman"/>
                          <a:cs typeface="Times New Roman"/>
                        </a:rPr>
                        <a:t> </a:t>
                      </a:r>
                    </a:p>
                  </a:txBody>
                  <a:tcPr marL="48492" marR="48492" marT="0" marB="0"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fr-FR" sz="1100" b="1" dirty="0">
                          <a:solidFill>
                            <a:srgbClr val="FFFFFF"/>
                          </a:solidFill>
                          <a:effectLst/>
                          <a:latin typeface="Century Gothic"/>
                          <a:ea typeface="Times New Roman"/>
                          <a:cs typeface="Times New Roman"/>
                        </a:rPr>
                        <a:t>Dividendes</a:t>
                      </a:r>
                      <a:endParaRPr lang="fr-FR" sz="1100" dirty="0">
                        <a:effectLst/>
                        <a:latin typeface="Century Gothic"/>
                        <a:ea typeface="Times New Roman"/>
                        <a:cs typeface="Times New Roman"/>
                      </a:endParaRP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E8994"/>
                    </a:solidFill>
                  </a:tcPr>
                </a:tc>
                <a:tc>
                  <a:txBody>
                    <a:bodyPr/>
                    <a:lstStyle/>
                    <a:p>
                      <a:pPr algn="ctr"/>
                      <a:r>
                        <a:rPr lang="fr-FR" sz="1100" b="1" dirty="0">
                          <a:solidFill>
                            <a:srgbClr val="FFFFFF"/>
                          </a:solidFill>
                          <a:effectLst/>
                          <a:latin typeface="Century Gothic"/>
                          <a:ea typeface="Times New Roman"/>
                          <a:cs typeface="Times New Roman"/>
                        </a:rPr>
                        <a:t>Intérêts</a:t>
                      </a:r>
                      <a:endParaRPr lang="fr-FR" sz="1100" dirty="0">
                        <a:effectLst/>
                        <a:latin typeface="Century Gothic"/>
                        <a:ea typeface="Times New Roman"/>
                        <a:cs typeface="Times New Roman"/>
                      </a:endParaRP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E8994"/>
                    </a:solidFill>
                  </a:tcPr>
                </a:tc>
                <a:extLst>
                  <a:ext uri="{0D108BD9-81ED-4DB2-BD59-A6C34878D82A}">
                    <a16:rowId xmlns="" xmlns:a16="http://schemas.microsoft.com/office/drawing/2014/main" val="10000"/>
                  </a:ext>
                </a:extLst>
              </a:tr>
              <a:tr h="387953">
                <a:tc>
                  <a:txBody>
                    <a:bodyPr/>
                    <a:lstStyle/>
                    <a:p>
                      <a:pPr algn="ctr"/>
                      <a:r>
                        <a:rPr lang="fr-FR" sz="1100" b="1" dirty="0">
                          <a:effectLst/>
                          <a:latin typeface="Century Gothic"/>
                          <a:ea typeface="Times New Roman"/>
                          <a:cs typeface="Times New Roman"/>
                        </a:rPr>
                        <a:t>Prélèvement à la source (année N)</a:t>
                      </a:r>
                      <a:endParaRPr lang="fr-FR" sz="1100" dirty="0">
                        <a:effectLst/>
                        <a:latin typeface="Century Gothic"/>
                        <a:ea typeface="Times New Roman"/>
                        <a:cs typeface="Times New Roman"/>
                      </a:endParaRP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a:r>
                        <a:rPr lang="fr-FR" sz="1100" dirty="0">
                          <a:effectLst/>
                          <a:latin typeface="Century Gothic"/>
                          <a:ea typeface="Times New Roman"/>
                          <a:cs typeface="Times New Roman"/>
                        </a:rPr>
                        <a:t>Prélèvements sociaux 17,2%</a:t>
                      </a:r>
                      <a:br>
                        <a:rPr lang="fr-FR" sz="1100" dirty="0">
                          <a:effectLst/>
                          <a:latin typeface="Century Gothic"/>
                          <a:ea typeface="Times New Roman"/>
                          <a:cs typeface="Times New Roman"/>
                        </a:rPr>
                      </a:br>
                      <a:r>
                        <a:rPr lang="fr-FR" sz="1100" dirty="0">
                          <a:effectLst/>
                          <a:latin typeface="Century Gothic"/>
                          <a:ea typeface="Times New Roman"/>
                          <a:cs typeface="Times New Roman"/>
                        </a:rPr>
                        <a:t>Acompte d’IR de 12,8%</a:t>
                      </a: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fr-FR" sz="1100" dirty="0">
                          <a:effectLst/>
                          <a:latin typeface="Century Gothic"/>
                          <a:ea typeface="Times New Roman"/>
                          <a:cs typeface="Times New Roman"/>
                        </a:rPr>
                        <a:t>Prélèvements sociaux 17,2%</a:t>
                      </a:r>
                      <a:br>
                        <a:rPr lang="fr-FR" sz="1100" dirty="0">
                          <a:effectLst/>
                          <a:latin typeface="Century Gothic"/>
                          <a:ea typeface="Times New Roman"/>
                          <a:cs typeface="Times New Roman"/>
                        </a:rPr>
                      </a:br>
                      <a:r>
                        <a:rPr lang="fr-FR" sz="1100" dirty="0">
                          <a:effectLst/>
                          <a:latin typeface="Century Gothic"/>
                          <a:ea typeface="Times New Roman"/>
                          <a:cs typeface="Times New Roman"/>
                        </a:rPr>
                        <a:t>Acompte d’IR de 12,8%</a:t>
                      </a: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255043">
                <a:tc>
                  <a:txBody>
                    <a:bodyPr/>
                    <a:lstStyle/>
                    <a:p>
                      <a:pPr algn="ctr"/>
                      <a:r>
                        <a:rPr lang="fr-FR" sz="1100" b="1" dirty="0">
                          <a:effectLst/>
                          <a:latin typeface="Century Gothic"/>
                          <a:ea typeface="Times New Roman"/>
                          <a:cs typeface="Times New Roman"/>
                        </a:rPr>
                        <a:t>Abattement </a:t>
                      </a:r>
                    </a:p>
                    <a:p>
                      <a:pPr algn="ctr"/>
                      <a:r>
                        <a:rPr lang="fr-FR" sz="1100" b="1" dirty="0">
                          <a:effectLst/>
                          <a:latin typeface="Century Gothic"/>
                          <a:ea typeface="Times New Roman"/>
                          <a:cs typeface="Times New Roman"/>
                        </a:rPr>
                        <a:t>(année N+1)</a:t>
                      </a:r>
                      <a:endParaRPr lang="fr-FR" sz="1100" dirty="0">
                        <a:effectLst/>
                        <a:latin typeface="Century Gothic"/>
                        <a:ea typeface="Times New Roman"/>
                        <a:cs typeface="Times New Roman"/>
                      </a:endParaRP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a:r>
                        <a:rPr lang="fr-FR" sz="1100">
                          <a:effectLst/>
                          <a:latin typeface="Century Gothic"/>
                          <a:ea typeface="Times New Roman"/>
                          <a:cs typeface="Times New Roman"/>
                        </a:rPr>
                        <a:t>40%</a:t>
                      </a: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fr-FR" sz="1100" dirty="0">
                          <a:effectLst/>
                          <a:latin typeface="Century Gothic"/>
                          <a:ea typeface="Times New Roman"/>
                          <a:cs typeface="Times New Roman"/>
                        </a:rPr>
                        <a:t>Non applicable </a:t>
                      </a: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320802">
                <a:tc>
                  <a:txBody>
                    <a:bodyPr/>
                    <a:lstStyle/>
                    <a:p>
                      <a:pPr algn="ctr"/>
                      <a:r>
                        <a:rPr lang="fr-FR" sz="1100" b="1" dirty="0">
                          <a:effectLst/>
                          <a:latin typeface="Century Gothic"/>
                          <a:ea typeface="Times New Roman"/>
                          <a:cs typeface="Times New Roman"/>
                        </a:rPr>
                        <a:t>Imposition </a:t>
                      </a:r>
                    </a:p>
                    <a:p>
                      <a:pPr algn="ctr"/>
                      <a:r>
                        <a:rPr lang="fr-FR" sz="1100" b="1" dirty="0">
                          <a:effectLst/>
                          <a:latin typeface="Century Gothic"/>
                          <a:ea typeface="Times New Roman"/>
                          <a:cs typeface="Times New Roman"/>
                        </a:rPr>
                        <a:t>(année N+1)</a:t>
                      </a:r>
                      <a:endParaRPr lang="fr-FR" sz="1100" dirty="0">
                        <a:effectLst/>
                        <a:latin typeface="Century Gothic"/>
                        <a:ea typeface="Times New Roman"/>
                        <a:cs typeface="Times New Roman"/>
                      </a:endParaRP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gridSpan="2">
                  <a:txBody>
                    <a:bodyPr/>
                    <a:lstStyle/>
                    <a:p>
                      <a:pPr algn="ctr"/>
                      <a:r>
                        <a:rPr lang="fr-FR" sz="1100" dirty="0">
                          <a:effectLst/>
                          <a:latin typeface="Century Gothic"/>
                          <a:ea typeface="Times New Roman"/>
                          <a:cs typeface="Times New Roman"/>
                        </a:rPr>
                        <a:t>Barème progressif de l’IR après imputation du crédit d’impôt égal à l’acompte versé</a:t>
                      </a: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 xmlns:a16="http://schemas.microsoft.com/office/drawing/2014/main" val="10003"/>
                  </a:ext>
                </a:extLst>
              </a:tr>
            </a:tbl>
          </a:graphicData>
        </a:graphic>
      </p:graphicFrame>
      <p:sp>
        <p:nvSpPr>
          <p:cNvPr id="12" name="Rectangle 4"/>
          <p:cNvSpPr>
            <a:spLocks noChangeArrowheads="1"/>
          </p:cNvSpPr>
          <p:nvPr/>
        </p:nvSpPr>
        <p:spPr bwMode="auto">
          <a:xfrm>
            <a:off x="679860" y="9595172"/>
            <a:ext cx="5909083" cy="6131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4306" tIns="52153" rIns="104306" bIns="52153" numCol="1" anchor="ctr" anchorCtr="0" compatLnSpc="1">
            <a:prstTxWarp prst="textNoShape">
              <a:avLst/>
            </a:prstTxWarp>
            <a:spAutoFit/>
          </a:bodyPr>
          <a:lstStyle/>
          <a:p>
            <a:pPr algn="just" eaLnBrk="0" fontAlgn="base" hangingPunct="0">
              <a:spcAft>
                <a:spcPct val="0"/>
              </a:spcAft>
            </a:pPr>
            <a:r>
              <a:rPr lang="fr-FR" altLang="ko-KR" sz="1100" dirty="0">
                <a:latin typeface="Century Gothic" pitchFamily="34" charset="0"/>
                <a:ea typeface="Times New Roman" pitchFamily="18" charset="0"/>
                <a:cs typeface="Times New Roman" pitchFamily="18" charset="0"/>
              </a:rPr>
              <a:t>Le cas échéant, l’abattement fixe de 500 k€ pour les dirigeants partant à la retraite peut s’appliquer mais n’est pas cumulable avec l’abattement de droit commun ou renforcé pour durée de détention.</a:t>
            </a:r>
            <a:endParaRPr lang="fr-FR" altLang="ko-KR" sz="1100" u="sng" dirty="0">
              <a:latin typeface="Century Gothic" pitchFamily="34" charset="0"/>
              <a:ea typeface="Times New Roman" pitchFamily="18" charset="0"/>
              <a:cs typeface="Times New Roman" pitchFamily="18" charset="0"/>
            </a:endParaRPr>
          </a:p>
        </p:txBody>
      </p:sp>
      <p:sp>
        <p:nvSpPr>
          <p:cNvPr id="10" name="Rectangle 9">
            <a:extLst>
              <a:ext uri="{FF2B5EF4-FFF2-40B4-BE49-F238E27FC236}">
                <a16:creationId xmlns="" xmlns:a16="http://schemas.microsoft.com/office/drawing/2014/main" id="{FF834409-5495-4D81-B245-61D333851037}"/>
              </a:ext>
            </a:extLst>
          </p:cNvPr>
          <p:cNvSpPr/>
          <p:nvPr/>
        </p:nvSpPr>
        <p:spPr>
          <a:xfrm rot="16200000">
            <a:off x="5597334" y="3935415"/>
            <a:ext cx="2030175" cy="244234"/>
          </a:xfrm>
          <a:prstGeom prst="rect">
            <a:avLst/>
          </a:prstGeom>
        </p:spPr>
        <p:txBody>
          <a:bodyPr wrap="square">
            <a:spAutoFit/>
          </a:bodyPr>
          <a:lstStyle/>
          <a:p>
            <a:pPr algn="just">
              <a:lnSpc>
                <a:spcPct val="107000"/>
              </a:lnSpc>
              <a:spcAft>
                <a:spcPts val="0"/>
              </a:spcAft>
            </a:pPr>
            <a:r>
              <a:rPr lang="fr-FR" sz="1000" i="1" dirty="0">
                <a:latin typeface="Century Gothic" panose="020B0502020202020204" pitchFamily="34" charset="0"/>
                <a:ea typeface="Calibri" panose="020F0502020204030204" pitchFamily="34" charset="0"/>
                <a:cs typeface="Times New Roman" panose="02020603050405020304" pitchFamily="18" charset="0"/>
              </a:rPr>
              <a:t>Witam MFO</a:t>
            </a:r>
            <a:endParaRPr lang="fr-FR" sz="1000" dirty="0">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11" name="Rectangle 10">
            <a:extLst>
              <a:ext uri="{FF2B5EF4-FFF2-40B4-BE49-F238E27FC236}">
                <a16:creationId xmlns="" xmlns:a16="http://schemas.microsoft.com/office/drawing/2014/main" id="{283445AE-435B-489D-AAE0-41306516CAA5}"/>
              </a:ext>
            </a:extLst>
          </p:cNvPr>
          <p:cNvSpPr/>
          <p:nvPr/>
        </p:nvSpPr>
        <p:spPr>
          <a:xfrm>
            <a:off x="6372919" y="9139133"/>
            <a:ext cx="1015088" cy="244234"/>
          </a:xfrm>
          <a:prstGeom prst="rect">
            <a:avLst/>
          </a:prstGeom>
        </p:spPr>
        <p:txBody>
          <a:bodyPr wrap="square">
            <a:spAutoFit/>
          </a:bodyPr>
          <a:lstStyle/>
          <a:p>
            <a:pPr algn="r">
              <a:lnSpc>
                <a:spcPct val="107000"/>
              </a:lnSpc>
              <a:spcAft>
                <a:spcPts val="0"/>
              </a:spcAft>
            </a:pPr>
            <a:r>
              <a:rPr lang="fr-FR" sz="1000" i="1" dirty="0">
                <a:latin typeface="Century Gothic" panose="020B0502020202020204" pitchFamily="34" charset="0"/>
                <a:ea typeface="Calibri" panose="020F0502020204030204" pitchFamily="34" charset="0"/>
                <a:cs typeface="Times New Roman" panose="02020603050405020304" pitchFamily="18" charset="0"/>
              </a:rPr>
              <a:t>Witam MFO</a:t>
            </a:r>
            <a:endParaRPr lang="fr-FR" sz="1000" dirty="0">
              <a:effectLst/>
              <a:latin typeface="Century Gothic" panose="020B0502020202020204" pitchFamily="34" charset="0"/>
              <a:ea typeface="Calibri" panose="020F0502020204030204" pitchFamily="34" charset="0"/>
              <a:cs typeface="Times New Roman" panose="02020603050405020304" pitchFamily="18" charset="0"/>
            </a:endParaRPr>
          </a:p>
        </p:txBody>
      </p:sp>
      <p:graphicFrame>
        <p:nvGraphicFramePr>
          <p:cNvPr id="18" name="Tableau 17">
            <a:extLst>
              <a:ext uri="{FF2B5EF4-FFF2-40B4-BE49-F238E27FC236}">
                <a16:creationId xmlns="" xmlns:a16="http://schemas.microsoft.com/office/drawing/2014/main" id="{6A42472F-0450-344C-B36E-EBC889367A76}"/>
              </a:ext>
            </a:extLst>
          </p:cNvPr>
          <p:cNvGraphicFramePr>
            <a:graphicFrameLocks noGrp="1"/>
          </p:cNvGraphicFramePr>
          <p:nvPr>
            <p:extLst>
              <p:ext uri="{D42A27DB-BD31-4B8C-83A1-F6EECF244321}">
                <p14:modId xmlns:p14="http://schemas.microsoft.com/office/powerpoint/2010/main" val="12333426"/>
              </p:ext>
            </p:extLst>
          </p:nvPr>
        </p:nvGraphicFramePr>
        <p:xfrm>
          <a:off x="233359" y="5683958"/>
          <a:ext cx="7094544" cy="3479166"/>
        </p:xfrm>
        <a:graphic>
          <a:graphicData uri="http://schemas.openxmlformats.org/drawingml/2006/table">
            <a:tbl>
              <a:tblPr/>
              <a:tblGrid>
                <a:gridCol w="553876">
                  <a:extLst>
                    <a:ext uri="{9D8B030D-6E8A-4147-A177-3AD203B41FA5}">
                      <a16:colId xmlns="" xmlns:a16="http://schemas.microsoft.com/office/drawing/2014/main" val="4052373029"/>
                    </a:ext>
                  </a:extLst>
                </a:gridCol>
                <a:gridCol w="620342">
                  <a:extLst>
                    <a:ext uri="{9D8B030D-6E8A-4147-A177-3AD203B41FA5}">
                      <a16:colId xmlns="" xmlns:a16="http://schemas.microsoft.com/office/drawing/2014/main" val="3056508399"/>
                    </a:ext>
                  </a:extLst>
                </a:gridCol>
                <a:gridCol w="305247">
                  <a:extLst>
                    <a:ext uri="{9D8B030D-6E8A-4147-A177-3AD203B41FA5}">
                      <a16:colId xmlns="" xmlns:a16="http://schemas.microsoft.com/office/drawing/2014/main" val="2682436463"/>
                    </a:ext>
                  </a:extLst>
                </a:gridCol>
                <a:gridCol w="258476">
                  <a:extLst>
                    <a:ext uri="{9D8B030D-6E8A-4147-A177-3AD203B41FA5}">
                      <a16:colId xmlns="" xmlns:a16="http://schemas.microsoft.com/office/drawing/2014/main" val="775084350"/>
                    </a:ext>
                  </a:extLst>
                </a:gridCol>
                <a:gridCol w="669575">
                  <a:extLst>
                    <a:ext uri="{9D8B030D-6E8A-4147-A177-3AD203B41FA5}">
                      <a16:colId xmlns="" xmlns:a16="http://schemas.microsoft.com/office/drawing/2014/main" val="3907688534"/>
                    </a:ext>
                  </a:extLst>
                </a:gridCol>
                <a:gridCol w="672037">
                  <a:extLst>
                    <a:ext uri="{9D8B030D-6E8A-4147-A177-3AD203B41FA5}">
                      <a16:colId xmlns="" xmlns:a16="http://schemas.microsoft.com/office/drawing/2014/main" val="1770789305"/>
                    </a:ext>
                  </a:extLst>
                </a:gridCol>
                <a:gridCol w="627727">
                  <a:extLst>
                    <a:ext uri="{9D8B030D-6E8A-4147-A177-3AD203B41FA5}">
                      <a16:colId xmlns="" xmlns:a16="http://schemas.microsoft.com/office/drawing/2014/main" val="4262861552"/>
                    </a:ext>
                  </a:extLst>
                </a:gridCol>
                <a:gridCol w="672037">
                  <a:extLst>
                    <a:ext uri="{9D8B030D-6E8A-4147-A177-3AD203B41FA5}">
                      <a16:colId xmlns="" xmlns:a16="http://schemas.microsoft.com/office/drawing/2014/main" val="2896477515"/>
                    </a:ext>
                  </a:extLst>
                </a:gridCol>
                <a:gridCol w="620342">
                  <a:extLst>
                    <a:ext uri="{9D8B030D-6E8A-4147-A177-3AD203B41FA5}">
                      <a16:colId xmlns="" xmlns:a16="http://schemas.microsoft.com/office/drawing/2014/main" val="2954922169"/>
                    </a:ext>
                  </a:extLst>
                </a:gridCol>
                <a:gridCol w="657267">
                  <a:extLst>
                    <a:ext uri="{9D8B030D-6E8A-4147-A177-3AD203B41FA5}">
                      <a16:colId xmlns="" xmlns:a16="http://schemas.microsoft.com/office/drawing/2014/main" val="3017621240"/>
                    </a:ext>
                  </a:extLst>
                </a:gridCol>
                <a:gridCol w="718809">
                  <a:extLst>
                    <a:ext uri="{9D8B030D-6E8A-4147-A177-3AD203B41FA5}">
                      <a16:colId xmlns="" xmlns:a16="http://schemas.microsoft.com/office/drawing/2014/main" val="4184945628"/>
                    </a:ext>
                  </a:extLst>
                </a:gridCol>
                <a:gridCol w="718809">
                  <a:extLst>
                    <a:ext uri="{9D8B030D-6E8A-4147-A177-3AD203B41FA5}">
                      <a16:colId xmlns="" xmlns:a16="http://schemas.microsoft.com/office/drawing/2014/main" val="2409091113"/>
                    </a:ext>
                  </a:extLst>
                </a:gridCol>
              </a:tblGrid>
              <a:tr h="292753">
                <a:tc>
                  <a:txBody>
                    <a:bodyPr/>
                    <a:lstStyle/>
                    <a:p>
                      <a:pPr algn="l" fontAlgn="ctr"/>
                      <a:r>
                        <a:rPr lang="fr-FR" sz="900" b="0" i="0" u="none" strike="noStrike" dirty="0">
                          <a:solidFill>
                            <a:srgbClr val="000000"/>
                          </a:solidFill>
                          <a:effectLst/>
                          <a:latin typeface="Century Gothic" panose="020B0502020202020204" pitchFamily="34" charset="0"/>
                        </a:rPr>
                        <a:t> </a:t>
                      </a:r>
                    </a:p>
                  </a:txBody>
                  <a:tcPr marL="7462" marR="7462" marT="7462" marB="0" anchor="ctr">
                    <a:lnL>
                      <a:noFill/>
                    </a:lnL>
                    <a:lnR>
                      <a:noFill/>
                    </a:lnR>
                    <a:lnT>
                      <a:noFill/>
                    </a:lnT>
                    <a:lnB>
                      <a:noFill/>
                    </a:lnB>
                    <a:solidFill>
                      <a:srgbClr val="FFFFFF"/>
                    </a:solidFill>
                  </a:tcPr>
                </a:tc>
                <a:tc>
                  <a:txBody>
                    <a:bodyPr/>
                    <a:lstStyle/>
                    <a:p>
                      <a:pPr algn="l" fontAlgn="ctr"/>
                      <a:r>
                        <a:rPr lang="fr-FR" sz="900" b="0" i="0" u="none" strike="noStrike">
                          <a:solidFill>
                            <a:srgbClr val="000000"/>
                          </a:solidFill>
                          <a:effectLst/>
                          <a:latin typeface="Century Gothic" panose="020B0502020202020204" pitchFamily="34" charset="0"/>
                        </a:rPr>
                        <a:t> </a:t>
                      </a:r>
                    </a:p>
                  </a:txBody>
                  <a:tcPr marL="7462" marR="7462" marT="7462" marB="0" anchor="ctr">
                    <a:lnL>
                      <a:noFill/>
                    </a:lnL>
                    <a:lnR>
                      <a:noFill/>
                    </a:lnR>
                    <a:lnT>
                      <a:noFill/>
                    </a:lnT>
                    <a:lnB>
                      <a:noFill/>
                    </a:lnB>
                    <a:solidFill>
                      <a:srgbClr val="FFFFFF"/>
                    </a:solidFill>
                  </a:tcPr>
                </a:tc>
                <a:tc>
                  <a:txBody>
                    <a:bodyPr/>
                    <a:lstStyle/>
                    <a:p>
                      <a:pPr algn="l" fontAlgn="ctr"/>
                      <a:r>
                        <a:rPr lang="fr-FR" sz="900" b="0" i="0" u="none" strike="noStrike">
                          <a:solidFill>
                            <a:srgbClr val="000000"/>
                          </a:solidFill>
                          <a:effectLst/>
                          <a:latin typeface="Century Gothic" panose="020B0502020202020204" pitchFamily="34" charset="0"/>
                        </a:rPr>
                        <a:t> </a:t>
                      </a:r>
                    </a:p>
                  </a:txBody>
                  <a:tcPr marL="7462" marR="7462" marT="7462"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fr-FR" sz="900" b="0" i="0" u="none" strike="noStrike">
                          <a:solidFill>
                            <a:srgbClr val="000000"/>
                          </a:solidFill>
                          <a:effectLst/>
                          <a:latin typeface="Century Gothic" panose="020B0502020202020204" pitchFamily="34" charset="0"/>
                        </a:rPr>
                        <a:t> </a:t>
                      </a:r>
                    </a:p>
                  </a:txBody>
                  <a:tcPr marL="7462" marR="7462" marT="7462"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gridSpan="6">
                  <a:txBody>
                    <a:bodyPr/>
                    <a:lstStyle/>
                    <a:p>
                      <a:pPr algn="ctr" fontAlgn="ctr"/>
                      <a:r>
                        <a:rPr lang="fr-FR" sz="900" b="1" i="0" u="none" strike="noStrike">
                          <a:solidFill>
                            <a:srgbClr val="FFFFFF"/>
                          </a:solidFill>
                          <a:effectLst/>
                          <a:latin typeface="Century Gothic" panose="020B0502020202020204" pitchFamily="34" charset="0"/>
                        </a:rPr>
                        <a:t>Titres acquis avant le 01/01/2018</a:t>
                      </a:r>
                    </a:p>
                  </a:txBody>
                  <a:tcPr marL="7462" marR="7462" marT="74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E8994"/>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gridSpan="2">
                  <a:txBody>
                    <a:bodyPr/>
                    <a:lstStyle/>
                    <a:p>
                      <a:pPr algn="ctr" fontAlgn="ctr"/>
                      <a:r>
                        <a:rPr lang="fr-FR" sz="900" b="1" i="0" u="none" strike="noStrike" dirty="0">
                          <a:solidFill>
                            <a:srgbClr val="FFFFFF"/>
                          </a:solidFill>
                          <a:effectLst/>
                          <a:latin typeface="Century Gothic" panose="020B0502020202020204" pitchFamily="34" charset="0"/>
                        </a:rPr>
                        <a:t>Titres acquis après le 01/01/2018</a:t>
                      </a:r>
                    </a:p>
                  </a:txBody>
                  <a:tcPr marL="7462" marR="7462" marT="74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E8994"/>
                    </a:solidFill>
                  </a:tcPr>
                </a:tc>
                <a:tc hMerge="1">
                  <a:txBody>
                    <a:bodyPr/>
                    <a:lstStyle/>
                    <a:p>
                      <a:endParaRPr lang="fr-FR"/>
                    </a:p>
                  </a:txBody>
                  <a:tcPr/>
                </a:tc>
                <a:extLst>
                  <a:ext uri="{0D108BD9-81ED-4DB2-BD59-A6C34878D82A}">
                    <a16:rowId xmlns="" xmlns:a16="http://schemas.microsoft.com/office/drawing/2014/main" val="3045471670"/>
                  </a:ext>
                </a:extLst>
              </a:tr>
              <a:tr h="255844">
                <a:tc rowSpan="3">
                  <a:txBody>
                    <a:bodyPr/>
                    <a:lstStyle/>
                    <a:p>
                      <a:pPr algn="ctr" fontAlgn="ctr"/>
                      <a:r>
                        <a:rPr lang="fr-FR" sz="900" b="0" i="0" u="none" strike="noStrike">
                          <a:solidFill>
                            <a:srgbClr val="000000"/>
                          </a:solidFill>
                          <a:effectLst/>
                          <a:latin typeface="Century Gothic" panose="020B0502020202020204" pitchFamily="34" charset="0"/>
                        </a:rPr>
                        <a:t> </a:t>
                      </a:r>
                    </a:p>
                  </a:txBody>
                  <a:tcPr marL="7462" marR="7462" marT="7462"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rowSpan="3">
                  <a:txBody>
                    <a:bodyPr/>
                    <a:lstStyle/>
                    <a:p>
                      <a:pPr algn="ctr" fontAlgn="ctr"/>
                      <a:r>
                        <a:rPr lang="fr-FR" sz="900" b="0" i="0" u="none" strike="noStrike">
                          <a:solidFill>
                            <a:srgbClr val="000000"/>
                          </a:solidFill>
                          <a:effectLst/>
                          <a:latin typeface="Century Gothic" panose="020B0502020202020204" pitchFamily="34" charset="0"/>
                        </a:rPr>
                        <a:t> </a:t>
                      </a:r>
                    </a:p>
                  </a:txBody>
                  <a:tcPr marL="7462" marR="7462" marT="7462"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rowSpan="3" gridSpan="2">
                  <a:txBody>
                    <a:bodyPr/>
                    <a:lstStyle/>
                    <a:p>
                      <a:pPr algn="ctr" fontAlgn="ctr"/>
                      <a:r>
                        <a:rPr lang="fr-FR" sz="900" b="1" i="0" u="none" strike="noStrike">
                          <a:solidFill>
                            <a:srgbClr val="000000"/>
                          </a:solidFill>
                          <a:effectLst/>
                          <a:latin typeface="Century Gothic" panose="020B0502020202020204" pitchFamily="34" charset="0"/>
                        </a:rPr>
                        <a:t>Durée de détention</a:t>
                      </a:r>
                    </a:p>
                  </a:txBody>
                  <a:tcPr marL="7462" marR="7462" marT="7462" marB="0" anchor="ctr">
                    <a:lnL w="12700" cap="flat" cmpd="sng" algn="ctr">
                      <a:solidFill>
                        <a:srgbClr val="000000"/>
                      </a:solidFill>
                      <a:prstDash val="solid"/>
                      <a:round/>
                      <a:headEnd type="none" w="med" len="med"/>
                      <a:tailEnd type="none" w="med" len="med"/>
                    </a:lnL>
                    <a:lnR w="6350" cap="flat" cmpd="sng" algn="ctr">
                      <a:solidFill>
                        <a:srgbClr val="A6A6A6"/>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rowSpan="3" hMerge="1">
                  <a:txBody>
                    <a:bodyPr/>
                    <a:lstStyle/>
                    <a:p>
                      <a:endParaRPr lang="fr-FR"/>
                    </a:p>
                  </a:txBody>
                  <a:tcPr/>
                </a:tc>
                <a:tc rowSpan="2" gridSpan="2">
                  <a:txBody>
                    <a:bodyPr/>
                    <a:lstStyle/>
                    <a:p>
                      <a:pPr algn="ctr" fontAlgn="ctr"/>
                      <a:r>
                        <a:rPr lang="fr-FR" sz="900" b="1" i="0" u="none" strike="noStrike">
                          <a:solidFill>
                            <a:srgbClr val="000000"/>
                          </a:solidFill>
                          <a:effectLst/>
                          <a:latin typeface="Century Gothic" panose="020B0502020202020204" pitchFamily="34" charset="0"/>
                        </a:rPr>
                        <a:t>Impôt sur le revenu</a:t>
                      </a:r>
                    </a:p>
                  </a:txBody>
                  <a:tcPr marL="7462" marR="7462" marT="7462"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DAEEF3"/>
                    </a:solidFill>
                  </a:tcPr>
                </a:tc>
                <a:tc rowSpan="2" hMerge="1">
                  <a:txBody>
                    <a:bodyPr/>
                    <a:lstStyle/>
                    <a:p>
                      <a:endParaRPr lang="fr-FR"/>
                    </a:p>
                  </a:txBody>
                  <a:tcPr/>
                </a:tc>
                <a:tc gridSpan="2">
                  <a:txBody>
                    <a:bodyPr/>
                    <a:lstStyle/>
                    <a:p>
                      <a:pPr algn="ctr" fontAlgn="ctr"/>
                      <a:r>
                        <a:rPr lang="fr-FR" sz="800" b="1" i="0" u="none" strike="noStrike">
                          <a:solidFill>
                            <a:srgbClr val="000000"/>
                          </a:solidFill>
                          <a:effectLst/>
                          <a:latin typeface="Century Gothic" panose="020B0502020202020204" pitchFamily="34" charset="0"/>
                        </a:rPr>
                        <a:t>Année C+1 </a:t>
                      </a:r>
                    </a:p>
                  </a:txBody>
                  <a:tcPr marL="7462" marR="7462" marT="7462"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DAEEF3"/>
                    </a:solidFill>
                  </a:tcPr>
                </a:tc>
                <a:tc hMerge="1">
                  <a:txBody>
                    <a:bodyPr/>
                    <a:lstStyle/>
                    <a:p>
                      <a:endParaRPr lang="fr-FR"/>
                    </a:p>
                  </a:txBody>
                  <a:tcPr/>
                </a:tc>
                <a:tc gridSpan="2">
                  <a:txBody>
                    <a:bodyPr/>
                    <a:lstStyle/>
                    <a:p>
                      <a:pPr algn="ctr" fontAlgn="ctr"/>
                      <a:r>
                        <a:rPr lang="fr-FR" sz="800" b="1" i="0" u="none" strike="noStrike">
                          <a:solidFill>
                            <a:srgbClr val="000000"/>
                          </a:solidFill>
                          <a:effectLst/>
                          <a:latin typeface="Century Gothic" panose="020B0502020202020204" pitchFamily="34" charset="0"/>
                        </a:rPr>
                        <a:t>Coût total </a:t>
                      </a:r>
                    </a:p>
                  </a:txBody>
                  <a:tcPr marL="7462" marR="7462" marT="7462" marB="0" anchor="ctr">
                    <a:lnL w="635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DAEEF3"/>
                    </a:solidFill>
                  </a:tcPr>
                </a:tc>
                <a:tc hMerge="1">
                  <a:txBody>
                    <a:bodyPr/>
                    <a:lstStyle/>
                    <a:p>
                      <a:endParaRPr lang="fr-FR"/>
                    </a:p>
                  </a:txBody>
                  <a:tcPr/>
                </a:tc>
                <a:tc rowSpan="2" gridSpan="2">
                  <a:txBody>
                    <a:bodyPr/>
                    <a:lstStyle/>
                    <a:p>
                      <a:pPr algn="ctr" fontAlgn="b"/>
                      <a:r>
                        <a:rPr lang="fr-FR" sz="900" b="0" i="0" u="none" strike="noStrike" dirty="0">
                          <a:solidFill>
                            <a:srgbClr val="000000"/>
                          </a:solidFill>
                          <a:effectLst/>
                          <a:latin typeface="Century Gothic" panose="020B0502020202020204" pitchFamily="34" charset="0"/>
                        </a:rPr>
                        <a:t> </a:t>
                      </a:r>
                    </a:p>
                  </a:txBody>
                  <a:tcPr marL="7462" marR="7462" marT="746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rowSpan="2" hMerge="1">
                  <a:txBody>
                    <a:bodyPr/>
                    <a:lstStyle/>
                    <a:p>
                      <a:endParaRPr lang="fr-FR"/>
                    </a:p>
                  </a:txBody>
                  <a:tcPr/>
                </a:tc>
                <a:extLst>
                  <a:ext uri="{0D108BD9-81ED-4DB2-BD59-A6C34878D82A}">
                    <a16:rowId xmlns="" xmlns:a16="http://schemas.microsoft.com/office/drawing/2014/main" val="1068867444"/>
                  </a:ext>
                </a:extLst>
              </a:tr>
              <a:tr h="578878">
                <a:tc vMerge="1">
                  <a:txBody>
                    <a:bodyPr/>
                    <a:lstStyle/>
                    <a:p>
                      <a:endParaRPr lang="fr-FR"/>
                    </a:p>
                  </a:txBody>
                  <a:tcPr/>
                </a:tc>
                <a:tc vMerge="1">
                  <a:txBody>
                    <a:bodyPr/>
                    <a:lstStyle/>
                    <a:p>
                      <a:endParaRPr lang="fr-FR"/>
                    </a:p>
                  </a:txBody>
                  <a:tcPr/>
                </a:tc>
                <a:tc gridSpan="2" vMerge="1">
                  <a:txBody>
                    <a:bodyPr/>
                    <a:lstStyle/>
                    <a:p>
                      <a:endParaRPr lang="fr-FR"/>
                    </a:p>
                  </a:txBody>
                  <a:tcPr/>
                </a:tc>
                <a:tc hMerge="1" vMerge="1">
                  <a:txBody>
                    <a:bodyPr/>
                    <a:lstStyle/>
                    <a:p>
                      <a:endParaRPr lang="fr-FR"/>
                    </a:p>
                  </a:txBody>
                  <a:tcPr/>
                </a:tc>
                <a:tc gridSpan="2" vMerge="1">
                  <a:txBody>
                    <a:bodyPr/>
                    <a:lstStyle/>
                    <a:p>
                      <a:endParaRPr lang="fr-FR"/>
                    </a:p>
                  </a:txBody>
                  <a:tcPr/>
                </a:tc>
                <a:tc hMerge="1" vMerge="1">
                  <a:txBody>
                    <a:bodyPr/>
                    <a:lstStyle/>
                    <a:p>
                      <a:endParaRPr lang="fr-FR"/>
                    </a:p>
                  </a:txBody>
                  <a:tcPr/>
                </a:tc>
                <a:tc gridSpan="2">
                  <a:txBody>
                    <a:bodyPr/>
                    <a:lstStyle/>
                    <a:p>
                      <a:pPr algn="ctr" fontAlgn="ctr"/>
                      <a:r>
                        <a:rPr lang="fr-FR" sz="800" b="1" i="0" u="none" strike="noStrike" dirty="0">
                          <a:solidFill>
                            <a:srgbClr val="000000"/>
                          </a:solidFill>
                          <a:effectLst/>
                          <a:latin typeface="Century Gothic" panose="020B0502020202020204" pitchFamily="34" charset="0"/>
                        </a:rPr>
                        <a:t>Taux d'imposition maximum </a:t>
                      </a:r>
                      <a:br>
                        <a:rPr lang="fr-FR" sz="800" b="1" i="0" u="none" strike="noStrike" dirty="0">
                          <a:solidFill>
                            <a:srgbClr val="000000"/>
                          </a:solidFill>
                          <a:effectLst/>
                          <a:latin typeface="Century Gothic" panose="020B0502020202020204" pitchFamily="34" charset="0"/>
                        </a:rPr>
                      </a:br>
                      <a:r>
                        <a:rPr lang="fr-FR" sz="800" b="1" i="0" u="none" strike="noStrike" dirty="0">
                          <a:solidFill>
                            <a:srgbClr val="000000"/>
                          </a:solidFill>
                          <a:effectLst/>
                          <a:latin typeface="Century Gothic" panose="020B0502020202020204" pitchFamily="34" charset="0"/>
                        </a:rPr>
                        <a:t>(PS de 17,2% et CEHR de 4% (1))</a:t>
                      </a:r>
                    </a:p>
                  </a:txBody>
                  <a:tcPr marL="7462" marR="7462" marT="7462" marB="0" anchor="ctr">
                    <a:lnL w="635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DAEEF3"/>
                    </a:solidFill>
                  </a:tcPr>
                </a:tc>
                <a:tc hMerge="1">
                  <a:txBody>
                    <a:bodyPr/>
                    <a:lstStyle/>
                    <a:p>
                      <a:endParaRPr lang="fr-FR"/>
                    </a:p>
                  </a:txBody>
                  <a:tcPr/>
                </a:tc>
                <a:tc gridSpan="2">
                  <a:txBody>
                    <a:bodyPr/>
                    <a:lstStyle/>
                    <a:p>
                      <a:pPr algn="ctr" fontAlgn="ctr"/>
                      <a:r>
                        <a:rPr lang="fr-FR" sz="800" b="1" i="0" u="none" strike="noStrike" dirty="0">
                          <a:solidFill>
                            <a:srgbClr val="000000"/>
                          </a:solidFill>
                          <a:effectLst/>
                          <a:latin typeface="Century Gothic" panose="020B0502020202020204" pitchFamily="34" charset="0"/>
                        </a:rPr>
                        <a:t>Taux d'imposition maximum après déduction CSG des revenus C+1 (6,8%) (2)</a:t>
                      </a:r>
                    </a:p>
                  </a:txBody>
                  <a:tcPr marL="7462" marR="7462" marT="74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DAEEF3"/>
                    </a:solidFill>
                  </a:tcPr>
                </a:tc>
                <a:tc hMerge="1">
                  <a:txBody>
                    <a:bodyPr/>
                    <a:lstStyle/>
                    <a:p>
                      <a:endParaRPr lang="fr-FR"/>
                    </a:p>
                  </a:txBody>
                  <a:tcPr/>
                </a:tc>
                <a:tc gridSpan="2" vMerge="1">
                  <a:txBody>
                    <a:bodyPr/>
                    <a:lstStyle/>
                    <a:p>
                      <a:endParaRPr lang="fr-FR"/>
                    </a:p>
                  </a:txBody>
                  <a:tcPr/>
                </a:tc>
                <a:tc hMerge="1" vMerge="1">
                  <a:txBody>
                    <a:bodyPr/>
                    <a:lstStyle/>
                    <a:p>
                      <a:endParaRPr lang="fr-FR"/>
                    </a:p>
                  </a:txBody>
                  <a:tcPr/>
                </a:tc>
                <a:extLst>
                  <a:ext uri="{0D108BD9-81ED-4DB2-BD59-A6C34878D82A}">
                    <a16:rowId xmlns="" xmlns:a16="http://schemas.microsoft.com/office/drawing/2014/main" val="401418742"/>
                  </a:ext>
                </a:extLst>
              </a:tr>
              <a:tr h="418653">
                <a:tc vMerge="1">
                  <a:txBody>
                    <a:bodyPr/>
                    <a:lstStyle/>
                    <a:p>
                      <a:endParaRPr lang="fr-FR"/>
                    </a:p>
                  </a:txBody>
                  <a:tcPr/>
                </a:tc>
                <a:tc vMerge="1">
                  <a:txBody>
                    <a:bodyPr/>
                    <a:lstStyle/>
                    <a:p>
                      <a:endParaRPr lang="fr-FR"/>
                    </a:p>
                  </a:txBody>
                  <a:tcPr/>
                </a:tc>
                <a:tc gridSpan="2" vMerge="1">
                  <a:txBody>
                    <a:bodyPr/>
                    <a:lstStyle/>
                    <a:p>
                      <a:endParaRPr lang="fr-FR"/>
                    </a:p>
                  </a:txBody>
                  <a:tcPr/>
                </a:tc>
                <a:tc hMerge="1" vMerge="1">
                  <a:txBody>
                    <a:bodyPr/>
                    <a:lstStyle/>
                    <a:p>
                      <a:endParaRPr lang="fr-FR"/>
                    </a:p>
                  </a:txBody>
                  <a:tcPr/>
                </a:tc>
                <a:tc>
                  <a:txBody>
                    <a:bodyPr/>
                    <a:lstStyle/>
                    <a:p>
                      <a:pPr algn="ctr" fontAlgn="ctr"/>
                      <a:r>
                        <a:rPr lang="fr-FR" sz="900" b="0" i="0" u="none" strike="noStrike">
                          <a:solidFill>
                            <a:srgbClr val="000000"/>
                          </a:solidFill>
                          <a:effectLst/>
                          <a:latin typeface="Century Gothic" panose="020B0502020202020204" pitchFamily="34" charset="0"/>
                        </a:rPr>
                        <a:t>TMI</a:t>
                      </a:r>
                    </a:p>
                  </a:txBody>
                  <a:tcPr marL="7462" marR="7462" marT="7462"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ctr"/>
                      <a:r>
                        <a:rPr lang="fr-FR" sz="800" b="0" i="0" u="none" strike="noStrike">
                          <a:solidFill>
                            <a:srgbClr val="000000"/>
                          </a:solidFill>
                          <a:effectLst/>
                          <a:latin typeface="Century Gothic" panose="020B0502020202020204" pitchFamily="34" charset="0"/>
                        </a:rPr>
                        <a:t>Abattement sur l'assiette </a:t>
                      </a:r>
                    </a:p>
                  </a:txBody>
                  <a:tcPr marL="7462" marR="7462" marT="7462"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ctr"/>
                      <a:r>
                        <a:rPr lang="fr-FR" sz="900" b="0" i="0" u="none" strike="noStrike">
                          <a:solidFill>
                            <a:srgbClr val="000000"/>
                          </a:solidFill>
                          <a:effectLst/>
                          <a:latin typeface="Century Gothic" panose="020B0502020202020204" pitchFamily="34" charset="0"/>
                        </a:rPr>
                        <a:t>Sans CEHR</a:t>
                      </a:r>
                    </a:p>
                  </a:txBody>
                  <a:tcPr marL="7462" marR="7462" marT="7462"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ctr"/>
                      <a:r>
                        <a:rPr lang="fr-FR" sz="900" b="0" i="0" u="none" strike="noStrike">
                          <a:solidFill>
                            <a:srgbClr val="000000"/>
                          </a:solidFill>
                          <a:effectLst/>
                          <a:latin typeface="Century Gothic" panose="020B0502020202020204" pitchFamily="34" charset="0"/>
                        </a:rPr>
                        <a:t>Avec CEHR</a:t>
                      </a:r>
                    </a:p>
                  </a:txBody>
                  <a:tcPr marL="7462" marR="7462" marT="7462" marB="0" anchor="ctr">
                    <a:lnL w="635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A6A6A6"/>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ctr"/>
                      <a:r>
                        <a:rPr lang="fr-FR" sz="900" b="0" i="0" u="none" strike="noStrike">
                          <a:solidFill>
                            <a:srgbClr val="000000"/>
                          </a:solidFill>
                          <a:effectLst/>
                          <a:latin typeface="Century Gothic" panose="020B0502020202020204" pitchFamily="34" charset="0"/>
                        </a:rPr>
                        <a:t>Sans CEHR</a:t>
                      </a:r>
                    </a:p>
                  </a:txBody>
                  <a:tcPr marL="7462" marR="7462" marT="7462" marB="0" anchor="ctr">
                    <a:lnL w="12700" cap="flat" cmpd="sng" algn="ctr">
                      <a:solidFill>
                        <a:srgbClr val="000000"/>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ctr"/>
                      <a:r>
                        <a:rPr lang="fr-FR" sz="900" b="0" i="0" u="none" strike="noStrike">
                          <a:solidFill>
                            <a:srgbClr val="000000"/>
                          </a:solidFill>
                          <a:effectLst/>
                          <a:latin typeface="Century Gothic" panose="020B0502020202020204" pitchFamily="34" charset="0"/>
                        </a:rPr>
                        <a:t>Avec CEHR</a:t>
                      </a:r>
                    </a:p>
                  </a:txBody>
                  <a:tcPr marL="7462" marR="7462" marT="7462" marB="0" anchor="ctr">
                    <a:lnL w="635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A6A6A6"/>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ctr"/>
                      <a:r>
                        <a:rPr lang="fr-FR" sz="800" b="1" i="0" u="none" strike="noStrike" dirty="0">
                          <a:solidFill>
                            <a:srgbClr val="000000"/>
                          </a:solidFill>
                          <a:effectLst/>
                          <a:latin typeface="Century Gothic" panose="020B0502020202020204" pitchFamily="34" charset="0"/>
                        </a:rPr>
                        <a:t>Abattement sur l'assiette </a:t>
                      </a:r>
                    </a:p>
                  </a:txBody>
                  <a:tcPr marL="7462" marR="7462" marT="746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ctr"/>
                      <a:r>
                        <a:rPr lang="fr-FR" sz="800" b="1" i="0" u="none" strike="noStrike">
                          <a:solidFill>
                            <a:srgbClr val="000000"/>
                          </a:solidFill>
                          <a:effectLst/>
                          <a:latin typeface="Century Gothic" panose="020B0502020202020204" pitchFamily="34" charset="0"/>
                        </a:rPr>
                        <a:t>Taux</a:t>
                      </a:r>
                    </a:p>
                  </a:txBody>
                  <a:tcPr marL="7462" marR="7462" marT="746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extLst>
                  <a:ext uri="{0D108BD9-81ED-4DB2-BD59-A6C34878D82A}">
                    <a16:rowId xmlns="" xmlns:a16="http://schemas.microsoft.com/office/drawing/2014/main" val="1884836555"/>
                  </a:ext>
                </a:extLst>
              </a:tr>
              <a:tr h="224832">
                <a:tc rowSpan="3">
                  <a:txBody>
                    <a:bodyPr/>
                    <a:lstStyle/>
                    <a:p>
                      <a:pPr algn="l" fontAlgn="ctr"/>
                      <a:r>
                        <a:rPr lang="fr-FR" sz="800" b="1" i="0" u="none" strike="noStrike">
                          <a:solidFill>
                            <a:srgbClr val="000000"/>
                          </a:solidFill>
                          <a:effectLst/>
                          <a:latin typeface="Century Gothic" panose="020B0502020202020204" pitchFamily="34" charset="0"/>
                        </a:rPr>
                        <a:t>CGI, Art. 150-0 D, alinéas 1 et 1 ter</a:t>
                      </a:r>
                    </a:p>
                  </a:txBody>
                  <a:tcPr marL="44774" marR="7462" marT="7462" marB="0" anchor="ctr">
                    <a:lnL w="12700" cap="flat" cmpd="sng" algn="ctr">
                      <a:solidFill>
                        <a:srgbClr val="000000"/>
                      </a:solidFill>
                      <a:prstDash val="solid"/>
                      <a:round/>
                      <a:headEnd type="none" w="med" len="med"/>
                      <a:tailEnd type="none" w="med" len="med"/>
                    </a:lnL>
                    <a:lnR w="6350" cap="flat" cmpd="sng" algn="ctr">
                      <a:solidFill>
                        <a:srgbClr val="A6A6A6"/>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DAEEF3"/>
                    </a:solidFill>
                  </a:tcPr>
                </a:tc>
                <a:tc rowSpan="3">
                  <a:txBody>
                    <a:bodyPr/>
                    <a:lstStyle/>
                    <a:p>
                      <a:pPr algn="l" fontAlgn="ctr"/>
                      <a:r>
                        <a:rPr lang="fr-FR" sz="900" b="1" i="1" u="none" strike="noStrike">
                          <a:solidFill>
                            <a:srgbClr val="000000"/>
                          </a:solidFill>
                          <a:effectLst/>
                          <a:latin typeface="Century Gothic" panose="020B0502020202020204" pitchFamily="34" charset="0"/>
                        </a:rPr>
                        <a:t>Régime de droit commun</a:t>
                      </a:r>
                    </a:p>
                  </a:txBody>
                  <a:tcPr marL="44774" marR="7462" marT="7462"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FFFFF"/>
                    </a:solidFill>
                  </a:tcPr>
                </a:tc>
                <a:tc gridSpan="2">
                  <a:txBody>
                    <a:bodyPr/>
                    <a:lstStyle/>
                    <a:p>
                      <a:pPr algn="ctr" fontAlgn="ctr"/>
                      <a:r>
                        <a:rPr lang="fr-FR" sz="900" b="0" i="0" u="none" strike="noStrike">
                          <a:solidFill>
                            <a:srgbClr val="000000"/>
                          </a:solidFill>
                          <a:effectLst/>
                          <a:latin typeface="Century Gothic" panose="020B0502020202020204" pitchFamily="34" charset="0"/>
                        </a:rPr>
                        <a:t>&lt; 2 ans</a:t>
                      </a:r>
                    </a:p>
                  </a:txBody>
                  <a:tcPr marL="7462" marR="7462" marT="7462"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FFFFF"/>
                    </a:solidFill>
                  </a:tcPr>
                </a:tc>
                <a:tc hMerge="1">
                  <a:txBody>
                    <a:bodyPr/>
                    <a:lstStyle/>
                    <a:p>
                      <a:endParaRPr lang="fr-FR"/>
                    </a:p>
                  </a:txBody>
                  <a:tcPr/>
                </a:tc>
                <a:tc>
                  <a:txBody>
                    <a:bodyPr/>
                    <a:lstStyle/>
                    <a:p>
                      <a:pPr algn="ctr" fontAlgn="ctr"/>
                      <a:r>
                        <a:rPr lang="fr-FR" sz="900" b="0" i="0" u="none" strike="noStrike">
                          <a:solidFill>
                            <a:srgbClr val="000000"/>
                          </a:solidFill>
                          <a:effectLst/>
                          <a:latin typeface="Century Gothic" panose="020B0502020202020204" pitchFamily="34" charset="0"/>
                        </a:rPr>
                        <a:t>45%</a:t>
                      </a:r>
                    </a:p>
                  </a:txBody>
                  <a:tcPr marL="7462" marR="7462" marT="7462"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FFFFF"/>
                    </a:solidFill>
                  </a:tcPr>
                </a:tc>
                <a:tc>
                  <a:txBody>
                    <a:bodyPr/>
                    <a:lstStyle/>
                    <a:p>
                      <a:pPr algn="ctr" fontAlgn="ctr"/>
                      <a:r>
                        <a:rPr lang="fr-FR" sz="900" b="0" i="0" u="none" strike="noStrike">
                          <a:solidFill>
                            <a:srgbClr val="000000"/>
                          </a:solidFill>
                          <a:effectLst/>
                          <a:latin typeface="Century Gothic" panose="020B0502020202020204" pitchFamily="34" charset="0"/>
                        </a:rPr>
                        <a:t>0%</a:t>
                      </a:r>
                    </a:p>
                  </a:txBody>
                  <a:tcPr marL="7462" marR="7462" marT="7462"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FFFFF"/>
                    </a:solidFill>
                  </a:tcPr>
                </a:tc>
                <a:tc>
                  <a:txBody>
                    <a:bodyPr/>
                    <a:lstStyle/>
                    <a:p>
                      <a:pPr algn="ctr" fontAlgn="ctr"/>
                      <a:r>
                        <a:rPr lang="fr-FR" sz="900" b="0" i="0" u="none" strike="noStrike">
                          <a:solidFill>
                            <a:srgbClr val="000000"/>
                          </a:solidFill>
                          <a:effectLst/>
                          <a:latin typeface="Century Gothic" panose="020B0502020202020204" pitchFamily="34" charset="0"/>
                        </a:rPr>
                        <a:t>62,2%</a:t>
                      </a:r>
                    </a:p>
                  </a:txBody>
                  <a:tcPr marL="7462" marR="7462" marT="7462"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FFFFF"/>
                    </a:solidFill>
                  </a:tcPr>
                </a:tc>
                <a:tc>
                  <a:txBody>
                    <a:bodyPr/>
                    <a:lstStyle/>
                    <a:p>
                      <a:pPr algn="ctr" fontAlgn="ctr"/>
                      <a:r>
                        <a:rPr lang="fr-FR" sz="900" b="0" i="0" u="none" strike="noStrike" dirty="0">
                          <a:solidFill>
                            <a:srgbClr val="000000"/>
                          </a:solidFill>
                          <a:effectLst/>
                          <a:latin typeface="Century Gothic" panose="020B0502020202020204" pitchFamily="34" charset="0"/>
                        </a:rPr>
                        <a:t>66,2%</a:t>
                      </a:r>
                    </a:p>
                  </a:txBody>
                  <a:tcPr marL="7462" marR="7462" marT="7462" marB="0" anchor="ctr">
                    <a:lnL w="635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FFFFF"/>
                    </a:solidFill>
                  </a:tcPr>
                </a:tc>
                <a:tc>
                  <a:txBody>
                    <a:bodyPr/>
                    <a:lstStyle/>
                    <a:p>
                      <a:pPr algn="ctr" fontAlgn="ctr"/>
                      <a:r>
                        <a:rPr lang="fr-FR" sz="900" b="0" i="0" u="none" strike="noStrike">
                          <a:solidFill>
                            <a:srgbClr val="000000"/>
                          </a:solidFill>
                          <a:effectLst/>
                          <a:latin typeface="Century Gothic" panose="020B0502020202020204" pitchFamily="34" charset="0"/>
                        </a:rPr>
                        <a:t>59,1%</a:t>
                      </a:r>
                    </a:p>
                  </a:txBody>
                  <a:tcPr marL="7462" marR="7462" marT="746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FFFFF"/>
                    </a:solidFill>
                  </a:tcPr>
                </a:tc>
                <a:tc>
                  <a:txBody>
                    <a:bodyPr/>
                    <a:lstStyle/>
                    <a:p>
                      <a:pPr algn="ctr" fontAlgn="ctr"/>
                      <a:r>
                        <a:rPr lang="fr-FR" sz="900" b="0" i="0" u="none" strike="noStrike">
                          <a:solidFill>
                            <a:srgbClr val="000000"/>
                          </a:solidFill>
                          <a:effectLst/>
                          <a:latin typeface="Century Gothic" panose="020B0502020202020204" pitchFamily="34" charset="0"/>
                        </a:rPr>
                        <a:t>62,9%</a:t>
                      </a:r>
                    </a:p>
                  </a:txBody>
                  <a:tcPr marL="7462" marR="7462" marT="746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FFFFF"/>
                    </a:solidFill>
                  </a:tcPr>
                </a:tc>
                <a:tc rowSpan="7">
                  <a:txBody>
                    <a:bodyPr/>
                    <a:lstStyle/>
                    <a:p>
                      <a:pPr algn="ctr" fontAlgn="ctr"/>
                      <a:r>
                        <a:rPr lang="fr-FR" sz="900" b="0" i="0" u="none" strike="noStrike" dirty="0">
                          <a:solidFill>
                            <a:srgbClr val="000000"/>
                          </a:solidFill>
                          <a:effectLst/>
                          <a:latin typeface="Century Gothic" panose="020B0502020202020204" pitchFamily="34" charset="0"/>
                        </a:rPr>
                        <a:t>0%</a:t>
                      </a:r>
                    </a:p>
                  </a:txBody>
                  <a:tcPr marL="7462" marR="7462" marT="746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7">
                  <a:txBody>
                    <a:bodyPr/>
                    <a:lstStyle/>
                    <a:p>
                      <a:pPr algn="l" fontAlgn="ctr"/>
                      <a:r>
                        <a:rPr lang="fr-FR" sz="900" b="0" i="0" u="none" strike="noStrike" dirty="0">
                          <a:solidFill>
                            <a:srgbClr val="000000"/>
                          </a:solidFill>
                          <a:effectLst/>
                          <a:latin typeface="Century Gothic" panose="020B0502020202020204" pitchFamily="34" charset="0"/>
                        </a:rPr>
                        <a:t>Barème IR</a:t>
                      </a:r>
                      <a:br>
                        <a:rPr lang="fr-FR" sz="900" b="0" i="0" u="none" strike="noStrike" dirty="0">
                          <a:solidFill>
                            <a:srgbClr val="000000"/>
                          </a:solidFill>
                          <a:effectLst/>
                          <a:latin typeface="Century Gothic" panose="020B0502020202020204" pitchFamily="34" charset="0"/>
                        </a:rPr>
                      </a:br>
                      <a:r>
                        <a:rPr lang="fr-FR" sz="900" b="0" i="0" u="none" strike="noStrike" dirty="0">
                          <a:solidFill>
                            <a:srgbClr val="000000"/>
                          </a:solidFill>
                          <a:effectLst/>
                          <a:latin typeface="Century Gothic" panose="020B0502020202020204" pitchFamily="34" charset="0"/>
                        </a:rPr>
                        <a:t>+</a:t>
                      </a:r>
                      <a:br>
                        <a:rPr lang="fr-FR" sz="900" b="0" i="0" u="none" strike="noStrike" dirty="0">
                          <a:solidFill>
                            <a:srgbClr val="000000"/>
                          </a:solidFill>
                          <a:effectLst/>
                          <a:latin typeface="Century Gothic" panose="020B0502020202020204" pitchFamily="34" charset="0"/>
                        </a:rPr>
                      </a:br>
                      <a:r>
                        <a:rPr lang="fr-FR" sz="900" b="0" i="0" u="none" strike="noStrike" dirty="0">
                          <a:solidFill>
                            <a:srgbClr val="000000"/>
                          </a:solidFill>
                          <a:effectLst/>
                          <a:latin typeface="Century Gothic" panose="020B0502020202020204" pitchFamily="34" charset="0"/>
                        </a:rPr>
                        <a:t>17,2% (dont 6,8% déductibles des revenus C+1) </a:t>
                      </a:r>
                    </a:p>
                  </a:txBody>
                  <a:tcPr marL="44774" marR="7462" marT="746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 xmlns:a16="http://schemas.microsoft.com/office/drawing/2014/main" val="1088780789"/>
                  </a:ext>
                </a:extLst>
              </a:tr>
              <a:tr h="299776">
                <a:tc vMerge="1">
                  <a:txBody>
                    <a:bodyPr/>
                    <a:lstStyle/>
                    <a:p>
                      <a:endParaRPr lang="fr-FR"/>
                    </a:p>
                  </a:txBody>
                  <a:tcPr/>
                </a:tc>
                <a:tc vMerge="1">
                  <a:txBody>
                    <a:bodyPr/>
                    <a:lstStyle/>
                    <a:p>
                      <a:endParaRPr lang="fr-FR"/>
                    </a:p>
                  </a:txBody>
                  <a:tcPr/>
                </a:tc>
                <a:tc gridSpan="2">
                  <a:txBody>
                    <a:bodyPr/>
                    <a:lstStyle/>
                    <a:p>
                      <a:pPr algn="ctr" fontAlgn="ctr"/>
                      <a:r>
                        <a:rPr lang="fr-FR" sz="900" b="0" i="0" u="none" strike="noStrike">
                          <a:solidFill>
                            <a:srgbClr val="000000"/>
                          </a:solidFill>
                          <a:effectLst/>
                          <a:latin typeface="Century Gothic" panose="020B0502020202020204" pitchFamily="34" charset="0"/>
                        </a:rPr>
                        <a:t>entre 2 et 8 ans </a:t>
                      </a:r>
                    </a:p>
                  </a:txBody>
                  <a:tcPr marL="7462" marR="7462" marT="7462"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FFFFF"/>
                    </a:solidFill>
                  </a:tcPr>
                </a:tc>
                <a:tc hMerge="1">
                  <a:txBody>
                    <a:bodyPr/>
                    <a:lstStyle/>
                    <a:p>
                      <a:endParaRPr lang="fr-FR"/>
                    </a:p>
                  </a:txBody>
                  <a:tcPr/>
                </a:tc>
                <a:tc>
                  <a:txBody>
                    <a:bodyPr/>
                    <a:lstStyle/>
                    <a:p>
                      <a:pPr algn="ctr" fontAlgn="ctr"/>
                      <a:r>
                        <a:rPr lang="fr-FR" sz="900" b="0" i="0" u="none" strike="noStrike">
                          <a:solidFill>
                            <a:srgbClr val="000000"/>
                          </a:solidFill>
                          <a:effectLst/>
                          <a:latin typeface="Century Gothic" panose="020B0502020202020204" pitchFamily="34" charset="0"/>
                        </a:rPr>
                        <a:t>45%</a:t>
                      </a:r>
                    </a:p>
                  </a:txBody>
                  <a:tcPr marL="7462" marR="7462" marT="7462"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FFFFF"/>
                    </a:solidFill>
                  </a:tcPr>
                </a:tc>
                <a:tc>
                  <a:txBody>
                    <a:bodyPr/>
                    <a:lstStyle/>
                    <a:p>
                      <a:pPr algn="ctr" fontAlgn="ctr"/>
                      <a:r>
                        <a:rPr lang="fr-FR" sz="900" b="0" i="0" u="none" strike="noStrike">
                          <a:solidFill>
                            <a:srgbClr val="000000"/>
                          </a:solidFill>
                          <a:effectLst/>
                          <a:latin typeface="Century Gothic" panose="020B0502020202020204" pitchFamily="34" charset="0"/>
                        </a:rPr>
                        <a:t>50%</a:t>
                      </a:r>
                    </a:p>
                  </a:txBody>
                  <a:tcPr marL="7462" marR="7462" marT="7462"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FFFFF"/>
                    </a:solidFill>
                  </a:tcPr>
                </a:tc>
                <a:tc>
                  <a:txBody>
                    <a:bodyPr/>
                    <a:lstStyle/>
                    <a:p>
                      <a:pPr algn="ctr" fontAlgn="ctr"/>
                      <a:r>
                        <a:rPr lang="fr-FR" sz="900" b="0" i="0" u="none" strike="noStrike">
                          <a:solidFill>
                            <a:srgbClr val="000000"/>
                          </a:solidFill>
                          <a:effectLst/>
                          <a:latin typeface="Century Gothic" panose="020B0502020202020204" pitchFamily="34" charset="0"/>
                        </a:rPr>
                        <a:t>39,7%</a:t>
                      </a:r>
                    </a:p>
                  </a:txBody>
                  <a:tcPr marL="7462" marR="7462" marT="7462"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FFFFF"/>
                    </a:solidFill>
                  </a:tcPr>
                </a:tc>
                <a:tc>
                  <a:txBody>
                    <a:bodyPr/>
                    <a:lstStyle/>
                    <a:p>
                      <a:pPr algn="ctr" fontAlgn="ctr"/>
                      <a:r>
                        <a:rPr lang="fr-FR" sz="900" b="0" i="0" u="none" strike="noStrike" dirty="0">
                          <a:solidFill>
                            <a:srgbClr val="000000"/>
                          </a:solidFill>
                          <a:effectLst/>
                          <a:latin typeface="Century Gothic" panose="020B0502020202020204" pitchFamily="34" charset="0"/>
                        </a:rPr>
                        <a:t>43,7%</a:t>
                      </a:r>
                    </a:p>
                  </a:txBody>
                  <a:tcPr marL="7462" marR="7462" marT="7462" marB="0" anchor="ctr">
                    <a:lnL w="635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FFFFF"/>
                    </a:solidFill>
                  </a:tcPr>
                </a:tc>
                <a:tc>
                  <a:txBody>
                    <a:bodyPr/>
                    <a:lstStyle/>
                    <a:p>
                      <a:pPr algn="ctr" fontAlgn="ctr"/>
                      <a:r>
                        <a:rPr lang="fr-FR" sz="900" b="0" i="0" u="none" strike="noStrike">
                          <a:solidFill>
                            <a:srgbClr val="000000"/>
                          </a:solidFill>
                          <a:effectLst/>
                          <a:latin typeface="Century Gothic" panose="020B0502020202020204" pitchFamily="34" charset="0"/>
                        </a:rPr>
                        <a:t>36,6%</a:t>
                      </a:r>
                    </a:p>
                  </a:txBody>
                  <a:tcPr marL="7462" marR="7462" marT="746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FFFFF"/>
                    </a:solidFill>
                  </a:tcPr>
                </a:tc>
                <a:tc>
                  <a:txBody>
                    <a:bodyPr/>
                    <a:lstStyle/>
                    <a:p>
                      <a:pPr algn="ctr" fontAlgn="ctr"/>
                      <a:r>
                        <a:rPr lang="fr-FR" sz="900" b="0" i="0" u="none" strike="noStrike">
                          <a:solidFill>
                            <a:srgbClr val="000000"/>
                          </a:solidFill>
                          <a:effectLst/>
                          <a:latin typeface="Century Gothic" panose="020B0502020202020204" pitchFamily="34" charset="0"/>
                        </a:rPr>
                        <a:t>40,4%</a:t>
                      </a:r>
                    </a:p>
                  </a:txBody>
                  <a:tcPr marL="7462" marR="7462" marT="746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FFFFF"/>
                    </a:solidFill>
                  </a:tcPr>
                </a:tc>
                <a:tc vMerge="1">
                  <a:txBody>
                    <a:bodyPr/>
                    <a:lstStyle/>
                    <a:p>
                      <a:endParaRPr lang="fr-FR"/>
                    </a:p>
                  </a:txBody>
                  <a:tcPr/>
                </a:tc>
                <a:tc vMerge="1">
                  <a:txBody>
                    <a:bodyPr/>
                    <a:lstStyle/>
                    <a:p>
                      <a:endParaRPr lang="fr-FR"/>
                    </a:p>
                  </a:txBody>
                  <a:tcPr/>
                </a:tc>
                <a:extLst>
                  <a:ext uri="{0D108BD9-81ED-4DB2-BD59-A6C34878D82A}">
                    <a16:rowId xmlns="" xmlns:a16="http://schemas.microsoft.com/office/drawing/2014/main" val="4194459387"/>
                  </a:ext>
                </a:extLst>
              </a:tr>
              <a:tr h="224832">
                <a:tc vMerge="1">
                  <a:txBody>
                    <a:bodyPr/>
                    <a:lstStyle/>
                    <a:p>
                      <a:endParaRPr lang="fr-FR"/>
                    </a:p>
                  </a:txBody>
                  <a:tcPr/>
                </a:tc>
                <a:tc vMerge="1">
                  <a:txBody>
                    <a:bodyPr/>
                    <a:lstStyle/>
                    <a:p>
                      <a:endParaRPr lang="fr-FR"/>
                    </a:p>
                  </a:txBody>
                  <a:tcPr/>
                </a:tc>
                <a:tc gridSpan="2">
                  <a:txBody>
                    <a:bodyPr/>
                    <a:lstStyle/>
                    <a:p>
                      <a:pPr algn="ctr" fontAlgn="ctr"/>
                      <a:r>
                        <a:rPr lang="fr-FR" sz="900" b="0" i="0" u="none" strike="noStrike">
                          <a:solidFill>
                            <a:srgbClr val="000000"/>
                          </a:solidFill>
                          <a:effectLst/>
                          <a:latin typeface="Century Gothic" panose="020B0502020202020204" pitchFamily="34" charset="0"/>
                        </a:rPr>
                        <a:t>&gt; 8 ans</a:t>
                      </a:r>
                    </a:p>
                  </a:txBody>
                  <a:tcPr marL="7462" marR="7462" marT="7462"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FFFFF"/>
                    </a:solidFill>
                  </a:tcPr>
                </a:tc>
                <a:tc hMerge="1">
                  <a:txBody>
                    <a:bodyPr/>
                    <a:lstStyle/>
                    <a:p>
                      <a:endParaRPr lang="fr-FR"/>
                    </a:p>
                  </a:txBody>
                  <a:tcPr/>
                </a:tc>
                <a:tc>
                  <a:txBody>
                    <a:bodyPr/>
                    <a:lstStyle/>
                    <a:p>
                      <a:pPr algn="ctr" fontAlgn="ctr"/>
                      <a:r>
                        <a:rPr lang="fr-FR" sz="900" b="0" i="0" u="none" strike="noStrike">
                          <a:solidFill>
                            <a:srgbClr val="000000"/>
                          </a:solidFill>
                          <a:effectLst/>
                          <a:latin typeface="Century Gothic" panose="020B0502020202020204" pitchFamily="34" charset="0"/>
                        </a:rPr>
                        <a:t>45%</a:t>
                      </a:r>
                    </a:p>
                  </a:txBody>
                  <a:tcPr marL="7462" marR="7462" marT="7462"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FFFFF"/>
                    </a:solidFill>
                  </a:tcPr>
                </a:tc>
                <a:tc>
                  <a:txBody>
                    <a:bodyPr/>
                    <a:lstStyle/>
                    <a:p>
                      <a:pPr algn="ctr" fontAlgn="ctr"/>
                      <a:r>
                        <a:rPr lang="fr-FR" sz="900" b="0" i="0" u="none" strike="noStrike">
                          <a:solidFill>
                            <a:srgbClr val="000000"/>
                          </a:solidFill>
                          <a:effectLst/>
                          <a:latin typeface="Century Gothic" panose="020B0502020202020204" pitchFamily="34" charset="0"/>
                        </a:rPr>
                        <a:t>65%</a:t>
                      </a:r>
                    </a:p>
                  </a:txBody>
                  <a:tcPr marL="7462" marR="7462" marT="7462"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FFFFF"/>
                    </a:solidFill>
                  </a:tcPr>
                </a:tc>
                <a:tc>
                  <a:txBody>
                    <a:bodyPr/>
                    <a:lstStyle/>
                    <a:p>
                      <a:pPr algn="ctr" fontAlgn="ctr"/>
                      <a:r>
                        <a:rPr lang="fr-FR" sz="900" b="0" i="0" u="none" strike="noStrike">
                          <a:solidFill>
                            <a:srgbClr val="000000"/>
                          </a:solidFill>
                          <a:effectLst/>
                          <a:latin typeface="Century Gothic" panose="020B0502020202020204" pitchFamily="34" charset="0"/>
                        </a:rPr>
                        <a:t>33,0%</a:t>
                      </a:r>
                    </a:p>
                  </a:txBody>
                  <a:tcPr marL="7462" marR="7462" marT="7462"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FFFFF"/>
                    </a:solidFill>
                  </a:tcPr>
                </a:tc>
                <a:tc>
                  <a:txBody>
                    <a:bodyPr/>
                    <a:lstStyle/>
                    <a:p>
                      <a:pPr algn="ctr" fontAlgn="ctr"/>
                      <a:r>
                        <a:rPr lang="fr-FR" sz="900" b="0" i="0" u="none" strike="noStrike" dirty="0">
                          <a:solidFill>
                            <a:srgbClr val="000000"/>
                          </a:solidFill>
                          <a:effectLst/>
                          <a:latin typeface="Century Gothic" panose="020B0502020202020204" pitchFamily="34" charset="0"/>
                        </a:rPr>
                        <a:t>37,0%</a:t>
                      </a:r>
                    </a:p>
                  </a:txBody>
                  <a:tcPr marL="7462" marR="7462" marT="7462" marB="0" anchor="ctr">
                    <a:lnL w="635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FFFFF"/>
                    </a:solidFill>
                  </a:tcPr>
                </a:tc>
                <a:tc>
                  <a:txBody>
                    <a:bodyPr/>
                    <a:lstStyle/>
                    <a:p>
                      <a:pPr algn="ctr" fontAlgn="ctr"/>
                      <a:r>
                        <a:rPr lang="fr-FR" sz="900" b="0" i="0" u="none" strike="noStrike">
                          <a:solidFill>
                            <a:srgbClr val="000000"/>
                          </a:solidFill>
                          <a:effectLst/>
                          <a:latin typeface="Century Gothic" panose="020B0502020202020204" pitchFamily="34" charset="0"/>
                        </a:rPr>
                        <a:t>29,9%</a:t>
                      </a:r>
                    </a:p>
                  </a:txBody>
                  <a:tcPr marL="7462" marR="7462" marT="746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FFFFF"/>
                    </a:solidFill>
                  </a:tcPr>
                </a:tc>
                <a:tc>
                  <a:txBody>
                    <a:bodyPr/>
                    <a:lstStyle/>
                    <a:p>
                      <a:pPr algn="ctr" fontAlgn="ctr"/>
                      <a:r>
                        <a:rPr lang="fr-FR" sz="900" b="0" i="0" u="none" strike="noStrike">
                          <a:solidFill>
                            <a:srgbClr val="000000"/>
                          </a:solidFill>
                          <a:effectLst/>
                          <a:latin typeface="Century Gothic" panose="020B0502020202020204" pitchFamily="34" charset="0"/>
                        </a:rPr>
                        <a:t>33,6%</a:t>
                      </a:r>
                    </a:p>
                  </a:txBody>
                  <a:tcPr marL="7462" marR="7462" marT="746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FFFFF"/>
                    </a:solidFill>
                  </a:tcPr>
                </a:tc>
                <a:tc vMerge="1">
                  <a:txBody>
                    <a:bodyPr/>
                    <a:lstStyle/>
                    <a:p>
                      <a:endParaRPr lang="fr-FR"/>
                    </a:p>
                  </a:txBody>
                  <a:tcPr/>
                </a:tc>
                <a:tc vMerge="1">
                  <a:txBody>
                    <a:bodyPr/>
                    <a:lstStyle/>
                    <a:p>
                      <a:endParaRPr lang="fr-FR"/>
                    </a:p>
                  </a:txBody>
                  <a:tcPr/>
                </a:tc>
                <a:extLst>
                  <a:ext uri="{0D108BD9-81ED-4DB2-BD59-A6C34878D82A}">
                    <a16:rowId xmlns="" xmlns:a16="http://schemas.microsoft.com/office/drawing/2014/main" val="2465651319"/>
                  </a:ext>
                </a:extLst>
              </a:tr>
              <a:tr h="271349">
                <a:tc rowSpan="4">
                  <a:txBody>
                    <a:bodyPr/>
                    <a:lstStyle/>
                    <a:p>
                      <a:pPr algn="l" fontAlgn="ctr"/>
                      <a:r>
                        <a:rPr lang="fr-FR" sz="800" b="1" i="0" u="none" strike="noStrike">
                          <a:solidFill>
                            <a:srgbClr val="000000"/>
                          </a:solidFill>
                          <a:effectLst/>
                          <a:latin typeface="Century Gothic" panose="020B0502020202020204" pitchFamily="34" charset="0"/>
                        </a:rPr>
                        <a:t>CGI, Art. 150-0 D, alinéa 1 quater</a:t>
                      </a:r>
                    </a:p>
                  </a:txBody>
                  <a:tcPr marL="44774" marR="7462" marT="7462" marB="0" anchor="ctr">
                    <a:lnL w="12700" cap="flat" cmpd="sng" algn="ctr">
                      <a:solidFill>
                        <a:srgbClr val="000000"/>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rowSpan="4">
                  <a:txBody>
                    <a:bodyPr/>
                    <a:lstStyle/>
                    <a:p>
                      <a:pPr algn="l" fontAlgn="ctr"/>
                      <a:r>
                        <a:rPr lang="fr-FR" sz="900" b="1" i="1" u="none" strike="noStrike">
                          <a:solidFill>
                            <a:srgbClr val="000000"/>
                          </a:solidFill>
                          <a:effectLst/>
                          <a:latin typeface="Century Gothic" panose="020B0502020202020204" pitchFamily="34" charset="0"/>
                        </a:rPr>
                        <a:t>Régime incitatif </a:t>
                      </a:r>
                      <a:r>
                        <a:rPr lang="fr-FR" sz="900" b="0" i="1" u="none" strike="noStrike">
                          <a:solidFill>
                            <a:srgbClr val="000000"/>
                          </a:solidFill>
                          <a:effectLst/>
                          <a:latin typeface="Century Gothic" panose="020B0502020202020204" pitchFamily="34" charset="0"/>
                        </a:rPr>
                        <a:t/>
                      </a:r>
                      <a:br>
                        <a:rPr lang="fr-FR" sz="900" b="0" i="1" u="none" strike="noStrike">
                          <a:solidFill>
                            <a:srgbClr val="000000"/>
                          </a:solidFill>
                          <a:effectLst/>
                          <a:latin typeface="Century Gothic" panose="020B0502020202020204" pitchFamily="34" charset="0"/>
                        </a:rPr>
                      </a:br>
                      <a:r>
                        <a:rPr lang="fr-FR" sz="700" b="0" i="1" u="none" strike="noStrike">
                          <a:solidFill>
                            <a:srgbClr val="000000"/>
                          </a:solidFill>
                          <a:effectLst/>
                          <a:latin typeface="Century Gothic" panose="020B0502020202020204" pitchFamily="34" charset="0"/>
                        </a:rPr>
                        <a:t>cession de titres de PME acquis dans les 10 ans de leur création </a:t>
                      </a:r>
                      <a:endParaRPr lang="fr-FR" sz="900" b="0" i="1" u="none" strike="noStrike">
                        <a:solidFill>
                          <a:srgbClr val="000000"/>
                        </a:solidFill>
                        <a:effectLst/>
                        <a:latin typeface="Century Gothic" panose="020B0502020202020204" pitchFamily="34" charset="0"/>
                      </a:endParaRPr>
                    </a:p>
                  </a:txBody>
                  <a:tcPr marL="44774" marR="7462" marT="7462"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fr-FR" sz="900" b="0" i="0" u="none" strike="noStrike">
                          <a:solidFill>
                            <a:srgbClr val="000000"/>
                          </a:solidFill>
                          <a:effectLst/>
                          <a:latin typeface="Century Gothic" panose="020B0502020202020204" pitchFamily="34" charset="0"/>
                        </a:rPr>
                        <a:t>&lt; 1 ans</a:t>
                      </a:r>
                    </a:p>
                  </a:txBody>
                  <a:tcPr marL="7462" marR="7462" marT="7462"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FFFFF"/>
                    </a:solidFill>
                  </a:tcPr>
                </a:tc>
                <a:tc hMerge="1">
                  <a:txBody>
                    <a:bodyPr/>
                    <a:lstStyle/>
                    <a:p>
                      <a:endParaRPr lang="fr-FR"/>
                    </a:p>
                  </a:txBody>
                  <a:tcPr/>
                </a:tc>
                <a:tc>
                  <a:txBody>
                    <a:bodyPr/>
                    <a:lstStyle/>
                    <a:p>
                      <a:pPr algn="ctr" fontAlgn="ctr"/>
                      <a:r>
                        <a:rPr lang="fr-FR" sz="900" b="0" i="0" u="none" strike="noStrike">
                          <a:solidFill>
                            <a:srgbClr val="000000"/>
                          </a:solidFill>
                          <a:effectLst/>
                          <a:latin typeface="Century Gothic" panose="020B0502020202020204" pitchFamily="34" charset="0"/>
                        </a:rPr>
                        <a:t>45%</a:t>
                      </a:r>
                    </a:p>
                  </a:txBody>
                  <a:tcPr marL="7462" marR="7462" marT="7462"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FFFFF"/>
                    </a:solidFill>
                  </a:tcPr>
                </a:tc>
                <a:tc>
                  <a:txBody>
                    <a:bodyPr/>
                    <a:lstStyle/>
                    <a:p>
                      <a:pPr algn="ctr" fontAlgn="ctr"/>
                      <a:r>
                        <a:rPr lang="fr-FR" sz="900" b="0" i="0" u="none" strike="noStrike">
                          <a:solidFill>
                            <a:srgbClr val="000000"/>
                          </a:solidFill>
                          <a:effectLst/>
                          <a:latin typeface="Century Gothic" panose="020B0502020202020204" pitchFamily="34" charset="0"/>
                        </a:rPr>
                        <a:t>0%</a:t>
                      </a:r>
                    </a:p>
                  </a:txBody>
                  <a:tcPr marL="7462" marR="7462" marT="7462"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FFFFF"/>
                    </a:solidFill>
                  </a:tcPr>
                </a:tc>
                <a:tc>
                  <a:txBody>
                    <a:bodyPr/>
                    <a:lstStyle/>
                    <a:p>
                      <a:pPr algn="ctr" fontAlgn="ctr"/>
                      <a:r>
                        <a:rPr lang="fr-FR" sz="900" b="0" i="0" u="none" strike="noStrike">
                          <a:solidFill>
                            <a:srgbClr val="000000"/>
                          </a:solidFill>
                          <a:effectLst/>
                          <a:latin typeface="Century Gothic" panose="020B0502020202020204" pitchFamily="34" charset="0"/>
                        </a:rPr>
                        <a:t>62,2%</a:t>
                      </a:r>
                    </a:p>
                  </a:txBody>
                  <a:tcPr marL="7462" marR="7462" marT="7462"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FFFFF"/>
                    </a:solidFill>
                  </a:tcPr>
                </a:tc>
                <a:tc>
                  <a:txBody>
                    <a:bodyPr/>
                    <a:lstStyle/>
                    <a:p>
                      <a:pPr algn="ctr" fontAlgn="ctr"/>
                      <a:r>
                        <a:rPr lang="fr-FR" sz="900" b="0" i="0" u="none" strike="noStrike" dirty="0">
                          <a:solidFill>
                            <a:srgbClr val="000000"/>
                          </a:solidFill>
                          <a:effectLst/>
                          <a:latin typeface="Century Gothic" panose="020B0502020202020204" pitchFamily="34" charset="0"/>
                        </a:rPr>
                        <a:t>66,2%</a:t>
                      </a:r>
                    </a:p>
                  </a:txBody>
                  <a:tcPr marL="7462" marR="7462" marT="7462" marB="0" anchor="ctr">
                    <a:lnL w="635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FFFFF"/>
                    </a:solidFill>
                  </a:tcPr>
                </a:tc>
                <a:tc>
                  <a:txBody>
                    <a:bodyPr/>
                    <a:lstStyle/>
                    <a:p>
                      <a:pPr algn="ctr" fontAlgn="ctr"/>
                      <a:r>
                        <a:rPr lang="fr-FR" sz="900" b="0" i="0" u="none" strike="noStrike">
                          <a:solidFill>
                            <a:srgbClr val="000000"/>
                          </a:solidFill>
                          <a:effectLst/>
                          <a:latin typeface="Century Gothic" panose="020B0502020202020204" pitchFamily="34" charset="0"/>
                        </a:rPr>
                        <a:t>59,1%</a:t>
                      </a:r>
                    </a:p>
                  </a:txBody>
                  <a:tcPr marL="7462" marR="7462" marT="746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FFFFF"/>
                    </a:solidFill>
                  </a:tcPr>
                </a:tc>
                <a:tc>
                  <a:txBody>
                    <a:bodyPr/>
                    <a:lstStyle/>
                    <a:p>
                      <a:pPr algn="ctr" fontAlgn="ctr"/>
                      <a:r>
                        <a:rPr lang="fr-FR" sz="900" b="0" i="0" u="none" strike="noStrike">
                          <a:solidFill>
                            <a:srgbClr val="000000"/>
                          </a:solidFill>
                          <a:effectLst/>
                          <a:latin typeface="Century Gothic" panose="020B0502020202020204" pitchFamily="34" charset="0"/>
                        </a:rPr>
                        <a:t>62,9%</a:t>
                      </a:r>
                    </a:p>
                  </a:txBody>
                  <a:tcPr marL="7462" marR="7462" marT="746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FFFFF"/>
                    </a:solidFill>
                  </a:tcPr>
                </a:tc>
                <a:tc vMerge="1">
                  <a:txBody>
                    <a:bodyPr/>
                    <a:lstStyle/>
                    <a:p>
                      <a:endParaRPr lang="fr-FR"/>
                    </a:p>
                  </a:txBody>
                  <a:tcPr/>
                </a:tc>
                <a:tc vMerge="1">
                  <a:txBody>
                    <a:bodyPr/>
                    <a:lstStyle/>
                    <a:p>
                      <a:endParaRPr lang="fr-FR"/>
                    </a:p>
                  </a:txBody>
                  <a:tcPr/>
                </a:tc>
                <a:extLst>
                  <a:ext uri="{0D108BD9-81ED-4DB2-BD59-A6C34878D82A}">
                    <a16:rowId xmlns="" xmlns:a16="http://schemas.microsoft.com/office/drawing/2014/main" val="2974770741"/>
                  </a:ext>
                </a:extLst>
              </a:tr>
              <a:tr h="341124">
                <a:tc vMerge="1">
                  <a:txBody>
                    <a:bodyPr/>
                    <a:lstStyle/>
                    <a:p>
                      <a:endParaRPr lang="fr-FR"/>
                    </a:p>
                  </a:txBody>
                  <a:tcPr/>
                </a:tc>
                <a:tc vMerge="1">
                  <a:txBody>
                    <a:bodyPr/>
                    <a:lstStyle/>
                    <a:p>
                      <a:endParaRPr lang="fr-FR"/>
                    </a:p>
                  </a:txBody>
                  <a:tcPr/>
                </a:tc>
                <a:tc gridSpan="2">
                  <a:txBody>
                    <a:bodyPr/>
                    <a:lstStyle/>
                    <a:p>
                      <a:pPr algn="ctr" fontAlgn="ctr"/>
                      <a:r>
                        <a:rPr lang="fr-FR" sz="900" b="0" i="0" u="none" strike="noStrike">
                          <a:solidFill>
                            <a:srgbClr val="000000"/>
                          </a:solidFill>
                          <a:effectLst/>
                          <a:latin typeface="Century Gothic" panose="020B0502020202020204" pitchFamily="34" charset="0"/>
                        </a:rPr>
                        <a:t>entre 1 et 4 ans</a:t>
                      </a:r>
                    </a:p>
                  </a:txBody>
                  <a:tcPr marL="7462" marR="7462" marT="7462"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FFFFF"/>
                    </a:solidFill>
                  </a:tcPr>
                </a:tc>
                <a:tc hMerge="1">
                  <a:txBody>
                    <a:bodyPr/>
                    <a:lstStyle/>
                    <a:p>
                      <a:endParaRPr lang="fr-FR"/>
                    </a:p>
                  </a:txBody>
                  <a:tcPr/>
                </a:tc>
                <a:tc>
                  <a:txBody>
                    <a:bodyPr/>
                    <a:lstStyle/>
                    <a:p>
                      <a:pPr algn="ctr" fontAlgn="ctr"/>
                      <a:r>
                        <a:rPr lang="fr-FR" sz="900" b="0" i="0" u="none" strike="noStrike">
                          <a:solidFill>
                            <a:srgbClr val="000000"/>
                          </a:solidFill>
                          <a:effectLst/>
                          <a:latin typeface="Century Gothic" panose="020B0502020202020204" pitchFamily="34" charset="0"/>
                        </a:rPr>
                        <a:t>45%</a:t>
                      </a:r>
                    </a:p>
                  </a:txBody>
                  <a:tcPr marL="7462" marR="7462" marT="7462"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FFFFF"/>
                    </a:solidFill>
                  </a:tcPr>
                </a:tc>
                <a:tc>
                  <a:txBody>
                    <a:bodyPr/>
                    <a:lstStyle/>
                    <a:p>
                      <a:pPr algn="ctr" fontAlgn="ctr"/>
                      <a:r>
                        <a:rPr lang="fr-FR" sz="900" b="0" i="0" u="none" strike="noStrike">
                          <a:solidFill>
                            <a:srgbClr val="000000"/>
                          </a:solidFill>
                          <a:effectLst/>
                          <a:latin typeface="Century Gothic" panose="020B0502020202020204" pitchFamily="34" charset="0"/>
                        </a:rPr>
                        <a:t>50%</a:t>
                      </a:r>
                    </a:p>
                  </a:txBody>
                  <a:tcPr marL="7462" marR="7462" marT="7462"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FFFFF"/>
                    </a:solidFill>
                  </a:tcPr>
                </a:tc>
                <a:tc>
                  <a:txBody>
                    <a:bodyPr/>
                    <a:lstStyle/>
                    <a:p>
                      <a:pPr algn="ctr" fontAlgn="ctr"/>
                      <a:r>
                        <a:rPr lang="fr-FR" sz="900" b="0" i="0" u="none" strike="noStrike">
                          <a:solidFill>
                            <a:srgbClr val="000000"/>
                          </a:solidFill>
                          <a:effectLst/>
                          <a:latin typeface="Century Gothic" panose="020B0502020202020204" pitchFamily="34" charset="0"/>
                        </a:rPr>
                        <a:t>39,7%</a:t>
                      </a:r>
                    </a:p>
                  </a:txBody>
                  <a:tcPr marL="7462" marR="7462" marT="7462"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FFFFF"/>
                    </a:solidFill>
                  </a:tcPr>
                </a:tc>
                <a:tc>
                  <a:txBody>
                    <a:bodyPr/>
                    <a:lstStyle/>
                    <a:p>
                      <a:pPr algn="ctr" fontAlgn="ctr"/>
                      <a:r>
                        <a:rPr lang="fr-FR" sz="900" b="0" i="0" u="none" strike="noStrike" dirty="0">
                          <a:solidFill>
                            <a:srgbClr val="000000"/>
                          </a:solidFill>
                          <a:effectLst/>
                          <a:latin typeface="Century Gothic" panose="020B0502020202020204" pitchFamily="34" charset="0"/>
                        </a:rPr>
                        <a:t>43,7%</a:t>
                      </a:r>
                    </a:p>
                  </a:txBody>
                  <a:tcPr marL="7462" marR="7462" marT="7462" marB="0" anchor="ctr">
                    <a:lnL w="635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FFFFF"/>
                    </a:solidFill>
                  </a:tcPr>
                </a:tc>
                <a:tc>
                  <a:txBody>
                    <a:bodyPr/>
                    <a:lstStyle/>
                    <a:p>
                      <a:pPr algn="ctr" fontAlgn="ctr"/>
                      <a:r>
                        <a:rPr lang="fr-FR" sz="900" b="0" i="0" u="none" strike="noStrike">
                          <a:solidFill>
                            <a:srgbClr val="000000"/>
                          </a:solidFill>
                          <a:effectLst/>
                          <a:latin typeface="Century Gothic" panose="020B0502020202020204" pitchFamily="34" charset="0"/>
                        </a:rPr>
                        <a:t>36,6%</a:t>
                      </a:r>
                    </a:p>
                  </a:txBody>
                  <a:tcPr marL="7462" marR="7462" marT="746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FFFFF"/>
                    </a:solidFill>
                  </a:tcPr>
                </a:tc>
                <a:tc>
                  <a:txBody>
                    <a:bodyPr/>
                    <a:lstStyle/>
                    <a:p>
                      <a:pPr algn="ctr" fontAlgn="ctr"/>
                      <a:r>
                        <a:rPr lang="fr-FR" sz="900" b="0" i="0" u="none" strike="noStrike">
                          <a:solidFill>
                            <a:srgbClr val="000000"/>
                          </a:solidFill>
                          <a:effectLst/>
                          <a:latin typeface="Century Gothic" panose="020B0502020202020204" pitchFamily="34" charset="0"/>
                        </a:rPr>
                        <a:t>40,4%</a:t>
                      </a:r>
                    </a:p>
                  </a:txBody>
                  <a:tcPr marL="7462" marR="7462" marT="746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FFFFF"/>
                    </a:solidFill>
                  </a:tcPr>
                </a:tc>
                <a:tc vMerge="1">
                  <a:txBody>
                    <a:bodyPr/>
                    <a:lstStyle/>
                    <a:p>
                      <a:endParaRPr lang="fr-FR"/>
                    </a:p>
                  </a:txBody>
                  <a:tcPr/>
                </a:tc>
                <a:tc vMerge="1">
                  <a:txBody>
                    <a:bodyPr/>
                    <a:lstStyle/>
                    <a:p>
                      <a:endParaRPr lang="fr-FR"/>
                    </a:p>
                  </a:txBody>
                  <a:tcPr/>
                </a:tc>
                <a:extLst>
                  <a:ext uri="{0D108BD9-81ED-4DB2-BD59-A6C34878D82A}">
                    <a16:rowId xmlns="" xmlns:a16="http://schemas.microsoft.com/office/drawing/2014/main" val="3374501024"/>
                  </a:ext>
                </a:extLst>
              </a:tr>
              <a:tr h="299776">
                <a:tc vMerge="1">
                  <a:txBody>
                    <a:bodyPr/>
                    <a:lstStyle/>
                    <a:p>
                      <a:endParaRPr lang="fr-FR"/>
                    </a:p>
                  </a:txBody>
                  <a:tcPr/>
                </a:tc>
                <a:tc vMerge="1">
                  <a:txBody>
                    <a:bodyPr/>
                    <a:lstStyle/>
                    <a:p>
                      <a:endParaRPr lang="fr-FR"/>
                    </a:p>
                  </a:txBody>
                  <a:tcPr/>
                </a:tc>
                <a:tc gridSpan="2">
                  <a:txBody>
                    <a:bodyPr/>
                    <a:lstStyle/>
                    <a:p>
                      <a:pPr algn="ctr" fontAlgn="ctr"/>
                      <a:r>
                        <a:rPr lang="fr-FR" sz="900" b="0" i="0" u="none" strike="noStrike">
                          <a:solidFill>
                            <a:srgbClr val="000000"/>
                          </a:solidFill>
                          <a:effectLst/>
                          <a:latin typeface="Century Gothic" panose="020B0502020202020204" pitchFamily="34" charset="0"/>
                        </a:rPr>
                        <a:t>entre 4 et 8 ans </a:t>
                      </a:r>
                    </a:p>
                  </a:txBody>
                  <a:tcPr marL="7462" marR="7462" marT="7462"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FFFFF"/>
                    </a:solidFill>
                  </a:tcPr>
                </a:tc>
                <a:tc hMerge="1">
                  <a:txBody>
                    <a:bodyPr/>
                    <a:lstStyle/>
                    <a:p>
                      <a:endParaRPr lang="fr-FR"/>
                    </a:p>
                  </a:txBody>
                  <a:tcPr/>
                </a:tc>
                <a:tc>
                  <a:txBody>
                    <a:bodyPr/>
                    <a:lstStyle/>
                    <a:p>
                      <a:pPr algn="ctr" fontAlgn="ctr"/>
                      <a:r>
                        <a:rPr lang="fr-FR" sz="900" b="0" i="0" u="none" strike="noStrike">
                          <a:solidFill>
                            <a:srgbClr val="000000"/>
                          </a:solidFill>
                          <a:effectLst/>
                          <a:latin typeface="Century Gothic" panose="020B0502020202020204" pitchFamily="34" charset="0"/>
                        </a:rPr>
                        <a:t>45%</a:t>
                      </a:r>
                    </a:p>
                  </a:txBody>
                  <a:tcPr marL="7462" marR="7462" marT="7462"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FFFFF"/>
                    </a:solidFill>
                  </a:tcPr>
                </a:tc>
                <a:tc>
                  <a:txBody>
                    <a:bodyPr/>
                    <a:lstStyle/>
                    <a:p>
                      <a:pPr algn="ctr" fontAlgn="ctr"/>
                      <a:r>
                        <a:rPr lang="fr-FR" sz="900" b="0" i="0" u="none" strike="noStrike">
                          <a:solidFill>
                            <a:srgbClr val="000000"/>
                          </a:solidFill>
                          <a:effectLst/>
                          <a:latin typeface="Century Gothic" panose="020B0502020202020204" pitchFamily="34" charset="0"/>
                        </a:rPr>
                        <a:t>65%</a:t>
                      </a:r>
                    </a:p>
                  </a:txBody>
                  <a:tcPr marL="7462" marR="7462" marT="7462"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FFFFF"/>
                    </a:solidFill>
                  </a:tcPr>
                </a:tc>
                <a:tc>
                  <a:txBody>
                    <a:bodyPr/>
                    <a:lstStyle/>
                    <a:p>
                      <a:pPr algn="ctr" fontAlgn="ctr"/>
                      <a:r>
                        <a:rPr lang="fr-FR" sz="900" b="0" i="0" u="none" strike="noStrike">
                          <a:solidFill>
                            <a:srgbClr val="000000"/>
                          </a:solidFill>
                          <a:effectLst/>
                          <a:latin typeface="Century Gothic" panose="020B0502020202020204" pitchFamily="34" charset="0"/>
                        </a:rPr>
                        <a:t>33,0%</a:t>
                      </a:r>
                    </a:p>
                  </a:txBody>
                  <a:tcPr marL="7462" marR="7462" marT="7462"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FFFFF"/>
                    </a:solidFill>
                  </a:tcPr>
                </a:tc>
                <a:tc>
                  <a:txBody>
                    <a:bodyPr/>
                    <a:lstStyle/>
                    <a:p>
                      <a:pPr algn="ctr" fontAlgn="ctr"/>
                      <a:r>
                        <a:rPr lang="fr-FR" sz="900" b="0" i="0" u="none" strike="noStrike" dirty="0">
                          <a:solidFill>
                            <a:srgbClr val="000000"/>
                          </a:solidFill>
                          <a:effectLst/>
                          <a:latin typeface="Century Gothic" panose="020B0502020202020204" pitchFamily="34" charset="0"/>
                        </a:rPr>
                        <a:t>37,0%</a:t>
                      </a:r>
                    </a:p>
                  </a:txBody>
                  <a:tcPr marL="7462" marR="7462" marT="7462" marB="0" anchor="ctr">
                    <a:lnL w="635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FFFFF"/>
                    </a:solidFill>
                  </a:tcPr>
                </a:tc>
                <a:tc>
                  <a:txBody>
                    <a:bodyPr/>
                    <a:lstStyle/>
                    <a:p>
                      <a:pPr algn="ctr" fontAlgn="ctr"/>
                      <a:r>
                        <a:rPr lang="fr-FR" sz="900" b="0" i="0" u="none" strike="noStrike">
                          <a:solidFill>
                            <a:srgbClr val="000000"/>
                          </a:solidFill>
                          <a:effectLst/>
                          <a:latin typeface="Century Gothic" panose="020B0502020202020204" pitchFamily="34" charset="0"/>
                        </a:rPr>
                        <a:t>29,9%</a:t>
                      </a:r>
                    </a:p>
                  </a:txBody>
                  <a:tcPr marL="7462" marR="7462" marT="746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FFFFF"/>
                    </a:solidFill>
                  </a:tcPr>
                </a:tc>
                <a:tc>
                  <a:txBody>
                    <a:bodyPr/>
                    <a:lstStyle/>
                    <a:p>
                      <a:pPr algn="ctr" fontAlgn="ctr"/>
                      <a:r>
                        <a:rPr lang="fr-FR" sz="900" b="0" i="0" u="none" strike="noStrike">
                          <a:solidFill>
                            <a:srgbClr val="000000"/>
                          </a:solidFill>
                          <a:effectLst/>
                          <a:latin typeface="Century Gothic" panose="020B0502020202020204" pitchFamily="34" charset="0"/>
                        </a:rPr>
                        <a:t>33,6%</a:t>
                      </a:r>
                    </a:p>
                  </a:txBody>
                  <a:tcPr marL="7462" marR="7462" marT="746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FFFFF"/>
                    </a:solidFill>
                  </a:tcPr>
                </a:tc>
                <a:tc vMerge="1">
                  <a:txBody>
                    <a:bodyPr/>
                    <a:lstStyle/>
                    <a:p>
                      <a:endParaRPr lang="fr-FR"/>
                    </a:p>
                  </a:txBody>
                  <a:tcPr/>
                </a:tc>
                <a:tc vMerge="1">
                  <a:txBody>
                    <a:bodyPr/>
                    <a:lstStyle/>
                    <a:p>
                      <a:endParaRPr lang="fr-FR"/>
                    </a:p>
                  </a:txBody>
                  <a:tcPr/>
                </a:tc>
                <a:extLst>
                  <a:ext uri="{0D108BD9-81ED-4DB2-BD59-A6C34878D82A}">
                    <a16:rowId xmlns="" xmlns:a16="http://schemas.microsoft.com/office/drawing/2014/main" val="514571556"/>
                  </a:ext>
                </a:extLst>
              </a:tr>
              <a:tr h="271349">
                <a:tc vMerge="1">
                  <a:txBody>
                    <a:bodyPr/>
                    <a:lstStyle/>
                    <a:p>
                      <a:endParaRPr lang="fr-FR"/>
                    </a:p>
                  </a:txBody>
                  <a:tcPr/>
                </a:tc>
                <a:tc vMerge="1">
                  <a:txBody>
                    <a:bodyPr/>
                    <a:lstStyle/>
                    <a:p>
                      <a:endParaRPr lang="fr-FR"/>
                    </a:p>
                  </a:txBody>
                  <a:tcPr/>
                </a:tc>
                <a:tc gridSpan="2">
                  <a:txBody>
                    <a:bodyPr/>
                    <a:lstStyle/>
                    <a:p>
                      <a:pPr algn="ctr" fontAlgn="ctr"/>
                      <a:r>
                        <a:rPr lang="fr-FR" sz="900" b="0" i="0" u="none" strike="noStrike">
                          <a:solidFill>
                            <a:srgbClr val="000000"/>
                          </a:solidFill>
                          <a:effectLst/>
                          <a:latin typeface="Century Gothic" panose="020B0502020202020204" pitchFamily="34" charset="0"/>
                        </a:rPr>
                        <a:t>&gt; 8 ans</a:t>
                      </a:r>
                    </a:p>
                  </a:txBody>
                  <a:tcPr marL="7462" marR="7462" marT="7462"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fr-FR"/>
                    </a:p>
                  </a:txBody>
                  <a:tcPr/>
                </a:tc>
                <a:tc>
                  <a:txBody>
                    <a:bodyPr/>
                    <a:lstStyle/>
                    <a:p>
                      <a:pPr algn="ctr" fontAlgn="ctr"/>
                      <a:r>
                        <a:rPr lang="fr-FR" sz="900" b="1" i="0" u="none" strike="noStrike">
                          <a:solidFill>
                            <a:srgbClr val="000000"/>
                          </a:solidFill>
                          <a:effectLst/>
                          <a:latin typeface="Century Gothic" panose="020B0502020202020204" pitchFamily="34" charset="0"/>
                        </a:rPr>
                        <a:t>45%</a:t>
                      </a:r>
                    </a:p>
                  </a:txBody>
                  <a:tcPr marL="7462" marR="7462" marT="7462"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900" b="1" i="0" u="none" strike="noStrike">
                          <a:solidFill>
                            <a:srgbClr val="000000"/>
                          </a:solidFill>
                          <a:effectLst/>
                          <a:latin typeface="Century Gothic" panose="020B0502020202020204" pitchFamily="34" charset="0"/>
                        </a:rPr>
                        <a:t>85%</a:t>
                      </a:r>
                    </a:p>
                  </a:txBody>
                  <a:tcPr marL="7462" marR="7462" marT="7462"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900" b="1" i="0" u="none" strike="noStrike">
                          <a:solidFill>
                            <a:srgbClr val="000000"/>
                          </a:solidFill>
                          <a:effectLst/>
                          <a:latin typeface="Century Gothic" panose="020B0502020202020204" pitchFamily="34" charset="0"/>
                        </a:rPr>
                        <a:t>24,0%</a:t>
                      </a:r>
                    </a:p>
                  </a:txBody>
                  <a:tcPr marL="7462" marR="7462" marT="7462"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900" b="1" i="0" u="none" strike="noStrike">
                          <a:solidFill>
                            <a:srgbClr val="000000"/>
                          </a:solidFill>
                          <a:effectLst/>
                          <a:latin typeface="Century Gothic" panose="020B0502020202020204" pitchFamily="34" charset="0"/>
                        </a:rPr>
                        <a:t>28,0%</a:t>
                      </a:r>
                    </a:p>
                  </a:txBody>
                  <a:tcPr marL="7462" marR="7462" marT="7462" marB="0" anchor="ctr">
                    <a:lnL w="635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A6A6A6"/>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900" b="1" i="0" u="none" strike="noStrike">
                          <a:solidFill>
                            <a:srgbClr val="000000"/>
                          </a:solidFill>
                          <a:effectLst/>
                          <a:latin typeface="Century Gothic" panose="020B0502020202020204" pitchFamily="34" charset="0"/>
                        </a:rPr>
                        <a:t>20,9%</a:t>
                      </a:r>
                    </a:p>
                  </a:txBody>
                  <a:tcPr marL="7462" marR="7462" marT="746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A6A6A6"/>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900" b="1" i="0" u="none" strike="noStrike" dirty="0">
                          <a:solidFill>
                            <a:srgbClr val="000000"/>
                          </a:solidFill>
                          <a:effectLst/>
                          <a:latin typeface="Century Gothic" panose="020B0502020202020204" pitchFamily="34" charset="0"/>
                        </a:rPr>
                        <a:t>24,6%</a:t>
                      </a:r>
                    </a:p>
                  </a:txBody>
                  <a:tcPr marL="7462" marR="7462" marT="746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A6A6A6"/>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fr-FR"/>
                    </a:p>
                  </a:txBody>
                  <a:tcPr/>
                </a:tc>
                <a:tc vMerge="1">
                  <a:txBody>
                    <a:bodyPr/>
                    <a:lstStyle/>
                    <a:p>
                      <a:endParaRPr lang="fr-FR"/>
                    </a:p>
                  </a:txBody>
                  <a:tcPr/>
                </a:tc>
                <a:extLst>
                  <a:ext uri="{0D108BD9-81ED-4DB2-BD59-A6C34878D82A}">
                    <a16:rowId xmlns="" xmlns:a16="http://schemas.microsoft.com/office/drawing/2014/main" val="2417519529"/>
                  </a:ext>
                </a:extLst>
              </a:tr>
            </a:tbl>
          </a:graphicData>
        </a:graphic>
      </p:graphicFrame>
      <p:sp>
        <p:nvSpPr>
          <p:cNvPr id="19" name="Rectangle 18">
            <a:extLst>
              <a:ext uri="{FF2B5EF4-FFF2-40B4-BE49-F238E27FC236}">
                <a16:creationId xmlns="" xmlns:a16="http://schemas.microsoft.com/office/drawing/2014/main" id="{1CD0F926-D1DB-B64A-9F9D-12EB47B7CAC4}"/>
              </a:ext>
            </a:extLst>
          </p:cNvPr>
          <p:cNvSpPr/>
          <p:nvPr/>
        </p:nvSpPr>
        <p:spPr>
          <a:xfrm>
            <a:off x="180231" y="9150755"/>
            <a:ext cx="6768752" cy="372409"/>
          </a:xfrm>
          <a:prstGeom prst="rect">
            <a:avLst/>
          </a:prstGeom>
        </p:spPr>
        <p:txBody>
          <a:bodyPr wrap="square">
            <a:spAutoFit/>
          </a:bodyPr>
          <a:lstStyle/>
          <a:p>
            <a:pPr marL="228600" indent="-228600">
              <a:buAutoNum type="arabicParenBoth"/>
            </a:pPr>
            <a:r>
              <a:rPr lang="fr-FR" sz="800" dirty="0">
                <a:latin typeface="Century Gothic" panose="020B0502020202020204" pitchFamily="34" charset="0"/>
              </a:rPr>
              <a:t>Prélèvements sociaux sans abattement au taux de 17,2 % et CEHR sans abattement au taux marginal de 4 %</a:t>
            </a:r>
          </a:p>
          <a:p>
            <a:pPr marL="228600" indent="-228600">
              <a:buAutoNum type="arabicParenBoth"/>
            </a:pPr>
            <a:r>
              <a:rPr lang="fr-FR" sz="800" dirty="0">
                <a:latin typeface="Century Gothic" panose="020B0502020202020204" pitchFamily="34" charset="0"/>
              </a:rPr>
              <a:t>Déductibilité de la CSG à hauteur de 6,8 % de l'assiette d'imposition pour une TMI de 45 %</a:t>
            </a:r>
          </a:p>
        </p:txBody>
      </p:sp>
    </p:spTree>
    <p:extLst>
      <p:ext uri="{BB962C8B-B14F-4D97-AF65-F5344CB8AC3E}">
        <p14:creationId xmlns:p14="http://schemas.microsoft.com/office/powerpoint/2010/main" val="4722069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49200" y="378348"/>
            <a:ext cx="7383471" cy="1323872"/>
          </a:xfrm>
          <a:prstGeom prst="rect">
            <a:avLst/>
          </a:prstGeom>
        </p:spPr>
        <p:txBody>
          <a:bodyPr vert="horz" lIns="118983" tIns="59492" rIns="118983" bIns="59492" rtlCol="0" anchor="ctr">
            <a:noAutofit/>
          </a:bodyPr>
          <a:lstStyle>
            <a:lvl1pPr algn="ctr" defTabSz="1028700" rtl="0" eaLnBrk="1" latinLnBrk="0" hangingPunct="1">
              <a:spcBef>
                <a:spcPct val="0"/>
              </a:spcBef>
              <a:buNone/>
              <a:defRPr sz="5000" kern="1200">
                <a:solidFill>
                  <a:schemeClr val="tx1"/>
                </a:solidFill>
                <a:latin typeface="+mj-lt"/>
                <a:ea typeface="+mj-ea"/>
                <a:cs typeface="+mj-cs"/>
              </a:defRPr>
            </a:lvl1pPr>
          </a:lstStyle>
          <a:p>
            <a:pPr marL="126009" algn="l">
              <a:tabLst>
                <a:tab pos="617538" algn="l"/>
                <a:tab pos="6996113" algn="r"/>
              </a:tabLst>
            </a:pPr>
            <a:r>
              <a:rPr lang="fr-FR" sz="1500" b="1" dirty="0">
                <a:latin typeface="Century Gothic" panose="020B0502020202020204" pitchFamily="34" charset="0"/>
              </a:rPr>
              <a:t/>
            </a:r>
            <a:br>
              <a:rPr lang="fr-FR" sz="1500" b="1" dirty="0">
                <a:latin typeface="Century Gothic" panose="020B0502020202020204" pitchFamily="34" charset="0"/>
              </a:rPr>
            </a:br>
            <a:r>
              <a:rPr lang="fr-FR" sz="1500" b="1" dirty="0">
                <a:latin typeface="Century Gothic" panose="020B0502020202020204" pitchFamily="34" charset="0"/>
              </a:rPr>
              <a:t/>
            </a:r>
            <a:br>
              <a:rPr lang="fr-FR" sz="1500" b="1" dirty="0">
                <a:latin typeface="Century Gothic" panose="020B0502020202020204" pitchFamily="34" charset="0"/>
              </a:rPr>
            </a:br>
            <a:r>
              <a:rPr lang="fr-FR" sz="2300" b="1" dirty="0">
                <a:solidFill>
                  <a:srgbClr val="3E8994"/>
                </a:solidFill>
                <a:latin typeface="Century Gothic" panose="020B0502020202020204" pitchFamily="34" charset="0"/>
                <a:cs typeface="Arial" pitchFamily="34" charset="0"/>
              </a:rPr>
              <a:t>▐</a:t>
            </a:r>
            <a:r>
              <a:rPr lang="fr-FR" sz="2300" b="1" dirty="0">
                <a:latin typeface="Century Gothic" panose="020B0502020202020204" pitchFamily="34" charset="0"/>
                <a:cs typeface="Arial" pitchFamily="34" charset="0"/>
              </a:rPr>
              <a:t>	</a:t>
            </a:r>
            <a:r>
              <a:rPr lang="fr-FR" sz="2300" u="sng" dirty="0">
                <a:solidFill>
                  <a:schemeClr val="tx1">
                    <a:lumMod val="50000"/>
                    <a:lumOff val="50000"/>
                  </a:schemeClr>
                </a:solidFill>
                <a:latin typeface="Century Gothic" panose="020B0502020202020204" pitchFamily="34" charset="0"/>
                <a:cs typeface="Arial" pitchFamily="34" charset="0"/>
              </a:rPr>
              <a:t>Impôt sur le Revenu (IR) 	</a:t>
            </a:r>
            <a:r>
              <a:rPr lang="fr-FR" sz="1600" u="sng" dirty="0">
                <a:solidFill>
                  <a:schemeClr val="tx1">
                    <a:lumMod val="50000"/>
                    <a:lumOff val="50000"/>
                  </a:schemeClr>
                </a:solidFill>
                <a:latin typeface="Century Gothic" panose="020B0502020202020204" pitchFamily="34" charset="0"/>
                <a:cs typeface="Arial" pitchFamily="34" charset="0"/>
              </a:rPr>
              <a:t>3/3</a:t>
            </a:r>
            <a:endParaRPr lang="fr-FR" sz="2300" u="sng" dirty="0">
              <a:solidFill>
                <a:schemeClr val="tx1">
                  <a:lumMod val="50000"/>
                  <a:lumOff val="50000"/>
                </a:schemeClr>
              </a:solidFill>
              <a:latin typeface="Century Gothic" panose="020B0502020202020204" pitchFamily="34" charset="0"/>
              <a:cs typeface="Arial" pitchFamily="34" charset="0"/>
            </a:endParaRPr>
          </a:p>
        </p:txBody>
      </p:sp>
      <p:sp>
        <p:nvSpPr>
          <p:cNvPr id="8" name="Rectangle 7">
            <a:extLst>
              <a:ext uri="{FF2B5EF4-FFF2-40B4-BE49-F238E27FC236}">
                <a16:creationId xmlns="" xmlns:a16="http://schemas.microsoft.com/office/drawing/2014/main" id="{2FFB9A88-6650-48EB-8887-31C2A7EF38A0}"/>
              </a:ext>
            </a:extLst>
          </p:cNvPr>
          <p:cNvSpPr/>
          <p:nvPr/>
        </p:nvSpPr>
        <p:spPr>
          <a:xfrm>
            <a:off x="336109" y="1480536"/>
            <a:ext cx="6925930" cy="2213594"/>
          </a:xfrm>
          <a:prstGeom prst="rect">
            <a:avLst/>
          </a:prstGeom>
        </p:spPr>
        <p:txBody>
          <a:bodyPr wrap="square" lIns="104306" tIns="52153" rIns="104306" bIns="52153">
            <a:spAutoFit/>
          </a:bodyPr>
          <a:lstStyle/>
          <a:p>
            <a:pPr algn="just" eaLnBrk="0" fontAlgn="base" hangingPunct="0">
              <a:spcBef>
                <a:spcPct val="0"/>
              </a:spcBef>
              <a:spcAft>
                <a:spcPct val="0"/>
              </a:spcAft>
            </a:pPr>
            <a:r>
              <a:rPr lang="fr-FR" altLang="ko-KR" sz="1300" b="1" dirty="0">
                <a:latin typeface="Century Gothic" pitchFamily="34" charset="0"/>
                <a:ea typeface="Times New Roman" pitchFamily="18" charset="0"/>
                <a:cs typeface="Times New Roman" pitchFamily="18" charset="0"/>
              </a:rPr>
              <a:t>Taxation des plus-values de cessions immobilières </a:t>
            </a:r>
            <a:r>
              <a:rPr lang="fr-FR" altLang="ko-KR" sz="1300" i="1" dirty="0">
                <a:latin typeface="Century Gothic" pitchFamily="34" charset="0"/>
                <a:ea typeface="Times New Roman" pitchFamily="18" charset="0"/>
                <a:cs typeface="Times New Roman" pitchFamily="18" charset="0"/>
              </a:rPr>
              <a:t>(hors cas particulier comme celui de la résidence principale)</a:t>
            </a:r>
          </a:p>
          <a:p>
            <a:pPr algn="just" eaLnBrk="0" fontAlgn="base" hangingPunct="0">
              <a:spcBef>
                <a:spcPct val="0"/>
              </a:spcBef>
              <a:spcAft>
                <a:spcPct val="0"/>
              </a:spcAft>
            </a:pPr>
            <a:endParaRPr lang="fr-FR" altLang="ko-KR" sz="1300" i="1" dirty="0">
              <a:latin typeface="Century Gothic" pitchFamily="34" charset="0"/>
              <a:cs typeface="Times New Roman" pitchFamily="18" charset="0"/>
            </a:endParaRPr>
          </a:p>
          <a:p>
            <a:pPr algn="just" eaLnBrk="0" fontAlgn="base" hangingPunct="0">
              <a:spcBef>
                <a:spcPct val="0"/>
              </a:spcBef>
              <a:spcAft>
                <a:spcPct val="0"/>
              </a:spcAft>
            </a:pPr>
            <a:r>
              <a:rPr lang="fr-FR" altLang="ko-KR" sz="1200" i="1" dirty="0">
                <a:latin typeface="Century Gothic" pitchFamily="34" charset="0"/>
                <a:cs typeface="Times New Roman" pitchFamily="18" charset="0"/>
              </a:rPr>
              <a:t>Plus-value immobilière = (Prix de cession – Frais de cession*) – (Prix d’acquisition + Frais d’acquisition** + Frais de travaux ***)</a:t>
            </a:r>
          </a:p>
          <a:p>
            <a:pPr algn="just" eaLnBrk="0" fontAlgn="base" hangingPunct="0">
              <a:spcBef>
                <a:spcPct val="0"/>
              </a:spcBef>
              <a:spcAft>
                <a:spcPct val="0"/>
              </a:spcAft>
            </a:pPr>
            <a:endParaRPr lang="fr-FR" altLang="ko-KR" sz="600" i="1" dirty="0">
              <a:latin typeface="Century Gothic" pitchFamily="34" charset="0"/>
              <a:ea typeface="Times New Roman" pitchFamily="18" charset="0"/>
              <a:cs typeface="Times New Roman" pitchFamily="18" charset="0"/>
            </a:endParaRPr>
          </a:p>
          <a:p>
            <a:pPr algn="just" eaLnBrk="0" fontAlgn="base" hangingPunct="0">
              <a:spcBef>
                <a:spcPct val="0"/>
              </a:spcBef>
              <a:spcAft>
                <a:spcPct val="0"/>
              </a:spcAft>
            </a:pPr>
            <a:r>
              <a:rPr lang="fr-FR" altLang="ko-KR" sz="1100" i="1" dirty="0">
                <a:latin typeface="Century Gothic" pitchFamily="34" charset="0"/>
                <a:cs typeface="Times New Roman" pitchFamily="18" charset="0"/>
              </a:rPr>
              <a:t>* </a:t>
            </a:r>
            <a:r>
              <a:rPr lang="fr-FR" altLang="ko-KR" sz="1100" dirty="0">
                <a:latin typeface="Century Gothic" pitchFamily="34" charset="0"/>
                <a:cs typeface="Times New Roman" pitchFamily="18" charset="0"/>
              </a:rPr>
              <a:t>E</a:t>
            </a:r>
            <a:r>
              <a:rPr lang="fr-FR" altLang="ko-KR" sz="1100" dirty="0">
                <a:latin typeface="Century Gothic" pitchFamily="34" charset="0"/>
                <a:ea typeface="Times New Roman" pitchFamily="18" charset="0"/>
                <a:cs typeface="Times New Roman" pitchFamily="18" charset="0"/>
              </a:rPr>
              <a:t>tablissement de diagnostics, frais d’agence immobilière, indemnité d’éviction, etc.</a:t>
            </a:r>
          </a:p>
          <a:p>
            <a:pPr algn="just" eaLnBrk="0" fontAlgn="base" hangingPunct="0">
              <a:spcBef>
                <a:spcPct val="0"/>
              </a:spcBef>
              <a:spcAft>
                <a:spcPct val="0"/>
              </a:spcAft>
            </a:pPr>
            <a:r>
              <a:rPr lang="fr-FR" altLang="ko-KR" sz="1100" dirty="0">
                <a:latin typeface="Century Gothic" pitchFamily="34" charset="0"/>
                <a:ea typeface="Times New Roman" pitchFamily="18" charset="0"/>
                <a:cs typeface="Times New Roman" pitchFamily="18" charset="0"/>
              </a:rPr>
              <a:t>** Frais de contrat, droits d’enregistrement ou TVA : montant réel ou forfait de 7,5%</a:t>
            </a:r>
          </a:p>
          <a:p>
            <a:pPr algn="just" eaLnBrk="0" fontAlgn="base" hangingPunct="0">
              <a:spcBef>
                <a:spcPct val="0"/>
              </a:spcBef>
              <a:spcAft>
                <a:spcPct val="0"/>
              </a:spcAft>
            </a:pPr>
            <a:r>
              <a:rPr lang="fr-FR" altLang="ko-KR" sz="1100" dirty="0">
                <a:latin typeface="Century Gothic" pitchFamily="34" charset="0"/>
                <a:ea typeface="Times New Roman" pitchFamily="18" charset="0"/>
                <a:cs typeface="Times New Roman" pitchFamily="18" charset="0"/>
              </a:rPr>
              <a:t>*** Montant réel ou forfait de 15% si bien détenu depuis plus de 5 ans</a:t>
            </a:r>
          </a:p>
          <a:p>
            <a:pPr algn="just" eaLnBrk="0" fontAlgn="base" hangingPunct="0">
              <a:spcBef>
                <a:spcPct val="0"/>
              </a:spcBef>
              <a:spcAft>
                <a:spcPct val="0"/>
              </a:spcAft>
            </a:pPr>
            <a:endParaRPr lang="fr-FR" altLang="ko-KR" sz="1100" dirty="0">
              <a:latin typeface="Century Gothic" pitchFamily="34" charset="0"/>
              <a:ea typeface="Times New Roman" pitchFamily="18" charset="0"/>
              <a:cs typeface="Times New Roman" pitchFamily="18" charset="0"/>
            </a:endParaRPr>
          </a:p>
          <a:p>
            <a:pPr algn="just" eaLnBrk="0" fontAlgn="base" hangingPunct="0">
              <a:spcBef>
                <a:spcPct val="0"/>
              </a:spcBef>
              <a:spcAft>
                <a:spcPct val="0"/>
              </a:spcAft>
            </a:pPr>
            <a:r>
              <a:rPr lang="fr-FR" altLang="ko-KR" sz="1200" i="1" dirty="0">
                <a:latin typeface="Century Gothic" pitchFamily="34" charset="0"/>
                <a:cs typeface="Times New Roman" pitchFamily="18" charset="0"/>
              </a:rPr>
              <a:t>Imposition de la plus-value : 19% (IR) + 17,2% (PS) après application d’abattements pour durée de détention</a:t>
            </a:r>
          </a:p>
        </p:txBody>
      </p:sp>
      <p:graphicFrame>
        <p:nvGraphicFramePr>
          <p:cNvPr id="10" name="Tableau 9">
            <a:extLst>
              <a:ext uri="{FF2B5EF4-FFF2-40B4-BE49-F238E27FC236}">
                <a16:creationId xmlns="" xmlns:a16="http://schemas.microsoft.com/office/drawing/2014/main" id="{2A90D91D-ACD7-4E8A-8876-1C0E85AF58F1}"/>
              </a:ext>
            </a:extLst>
          </p:cNvPr>
          <p:cNvGraphicFramePr>
            <a:graphicFrameLocks noGrp="1"/>
          </p:cNvGraphicFramePr>
          <p:nvPr>
            <p:extLst>
              <p:ext uri="{D42A27DB-BD31-4B8C-83A1-F6EECF244321}">
                <p14:modId xmlns:p14="http://schemas.microsoft.com/office/powerpoint/2010/main" val="1296839124"/>
              </p:ext>
            </p:extLst>
          </p:nvPr>
        </p:nvGraphicFramePr>
        <p:xfrm>
          <a:off x="336109" y="3663169"/>
          <a:ext cx="6925930" cy="4419835"/>
        </p:xfrm>
        <a:graphic>
          <a:graphicData uri="http://schemas.openxmlformats.org/drawingml/2006/table">
            <a:tbl>
              <a:tblPr firstRow="1" bandRow="1">
                <a:tableStyleId>{5C22544A-7EE6-4342-B048-85BDC9FD1C3A}</a:tableStyleId>
              </a:tblPr>
              <a:tblGrid>
                <a:gridCol w="1185947">
                  <a:extLst>
                    <a:ext uri="{9D8B030D-6E8A-4147-A177-3AD203B41FA5}">
                      <a16:colId xmlns="" xmlns:a16="http://schemas.microsoft.com/office/drawing/2014/main" val="20000"/>
                    </a:ext>
                  </a:extLst>
                </a:gridCol>
                <a:gridCol w="1011299">
                  <a:extLst>
                    <a:ext uri="{9D8B030D-6E8A-4147-A177-3AD203B41FA5}">
                      <a16:colId xmlns="" xmlns:a16="http://schemas.microsoft.com/office/drawing/2014/main" val="20001"/>
                    </a:ext>
                  </a:extLst>
                </a:gridCol>
                <a:gridCol w="1292996">
                  <a:extLst>
                    <a:ext uri="{9D8B030D-6E8A-4147-A177-3AD203B41FA5}">
                      <a16:colId xmlns="" xmlns:a16="http://schemas.microsoft.com/office/drawing/2014/main" val="20002"/>
                    </a:ext>
                  </a:extLst>
                </a:gridCol>
                <a:gridCol w="1136360">
                  <a:extLst>
                    <a:ext uri="{9D8B030D-6E8A-4147-A177-3AD203B41FA5}">
                      <a16:colId xmlns="" xmlns:a16="http://schemas.microsoft.com/office/drawing/2014/main" val="2635342877"/>
                    </a:ext>
                  </a:extLst>
                </a:gridCol>
                <a:gridCol w="1006694">
                  <a:extLst>
                    <a:ext uri="{9D8B030D-6E8A-4147-A177-3AD203B41FA5}">
                      <a16:colId xmlns="" xmlns:a16="http://schemas.microsoft.com/office/drawing/2014/main" val="2093252349"/>
                    </a:ext>
                  </a:extLst>
                </a:gridCol>
                <a:gridCol w="1292634">
                  <a:extLst>
                    <a:ext uri="{9D8B030D-6E8A-4147-A177-3AD203B41FA5}">
                      <a16:colId xmlns="" xmlns:a16="http://schemas.microsoft.com/office/drawing/2014/main" val="1569575093"/>
                    </a:ext>
                  </a:extLst>
                </a:gridCol>
              </a:tblGrid>
              <a:tr h="574117">
                <a:tc rowSpan="2">
                  <a:txBody>
                    <a:bodyPr/>
                    <a:lstStyle/>
                    <a:p>
                      <a:pPr algn="ctr"/>
                      <a:r>
                        <a:rPr lang="fr-FR" sz="1100" kern="800" dirty="0">
                          <a:solidFill>
                            <a:schemeClr val="bg1"/>
                          </a:solidFill>
                          <a:latin typeface="Century Gothic" pitchFamily="34" charset="0"/>
                        </a:rPr>
                        <a:t>Durée de</a:t>
                      </a:r>
                    </a:p>
                    <a:p>
                      <a:pPr algn="ctr"/>
                      <a:r>
                        <a:rPr lang="fr-FR" sz="1100" kern="800" dirty="0">
                          <a:solidFill>
                            <a:schemeClr val="bg1"/>
                          </a:solidFill>
                          <a:latin typeface="Century Gothic" pitchFamily="34" charset="0"/>
                        </a:rPr>
                        <a:t>détention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E8994"/>
                    </a:solidFill>
                  </a:tcPr>
                </a:tc>
                <a:tc>
                  <a:txBody>
                    <a:bodyPr/>
                    <a:lstStyle/>
                    <a:p>
                      <a:pPr algn="ctr"/>
                      <a:r>
                        <a:rPr lang="fr-FR" sz="1100" kern="800" dirty="0">
                          <a:solidFill>
                            <a:schemeClr val="bg1"/>
                          </a:solidFill>
                          <a:latin typeface="Century Gothic" panose="020B0502020202020204" pitchFamily="34" charset="0"/>
                        </a:rPr>
                        <a:t>Impôt sur le revenu (19%)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E8994"/>
                    </a:solidFill>
                  </a:tcPr>
                </a:tc>
                <a:tc>
                  <a:txBody>
                    <a:bodyPr/>
                    <a:lstStyle/>
                    <a:p>
                      <a:pPr algn="ctr"/>
                      <a:r>
                        <a:rPr lang="fr-FR" sz="1100" kern="800" dirty="0">
                          <a:solidFill>
                            <a:schemeClr val="bg1"/>
                          </a:solidFill>
                          <a:latin typeface="Century Gothic" panose="020B0502020202020204" pitchFamily="34" charset="0"/>
                        </a:rPr>
                        <a:t>Prélèvements sociaux (17,2%)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E8994"/>
                    </a:solidFill>
                  </a:tcPr>
                </a:tc>
                <a:tc rowSpan="2">
                  <a:txBody>
                    <a:bodyPr/>
                    <a:lstStyle/>
                    <a:p>
                      <a:pPr marL="0" algn="ctr" defTabSz="1043056" rtl="0" eaLnBrk="1" latinLnBrk="0" hangingPunct="1"/>
                      <a:r>
                        <a:rPr lang="fr-FR" sz="1100" b="1" kern="800" dirty="0">
                          <a:solidFill>
                            <a:schemeClr val="bg1"/>
                          </a:solidFill>
                          <a:latin typeface="Century Gothic" panose="020B0502020202020204" pitchFamily="34" charset="0"/>
                          <a:ea typeface="+mn-ea"/>
                          <a:cs typeface="+mn-cs"/>
                        </a:rPr>
                        <a:t>Durée de</a:t>
                      </a:r>
                    </a:p>
                    <a:p>
                      <a:pPr marL="0" algn="ctr" defTabSz="1043056" rtl="0" eaLnBrk="1" latinLnBrk="0" hangingPunct="1"/>
                      <a:r>
                        <a:rPr lang="fr-FR" sz="1100" b="1" kern="800" dirty="0">
                          <a:solidFill>
                            <a:schemeClr val="bg1"/>
                          </a:solidFill>
                          <a:latin typeface="Century Gothic" panose="020B0502020202020204" pitchFamily="34" charset="0"/>
                          <a:ea typeface="+mn-ea"/>
                          <a:cs typeface="+mn-cs"/>
                        </a:rPr>
                        <a:t>détention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E8994"/>
                    </a:solidFill>
                  </a:tcPr>
                </a:tc>
                <a:tc>
                  <a:txBody>
                    <a:bodyPr/>
                    <a:lstStyle/>
                    <a:p>
                      <a:pPr algn="ctr"/>
                      <a:r>
                        <a:rPr lang="fr-FR" sz="1100" kern="800" dirty="0">
                          <a:solidFill>
                            <a:schemeClr val="bg1"/>
                          </a:solidFill>
                          <a:latin typeface="Century Gothic" panose="020B0502020202020204" pitchFamily="34" charset="0"/>
                        </a:rPr>
                        <a:t>Impôt sur le revenu (19%)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E8994"/>
                    </a:solidFill>
                  </a:tcPr>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lang="fr-FR" sz="1100" kern="800" dirty="0">
                          <a:solidFill>
                            <a:schemeClr val="bg1"/>
                          </a:solidFill>
                          <a:latin typeface="Century Gothic" panose="020B0502020202020204" pitchFamily="34" charset="0"/>
                        </a:rPr>
                        <a:t>Prélèvements sociaux (17,2%)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E8994"/>
                    </a:solidFill>
                  </a:tcPr>
                </a:tc>
                <a:extLst>
                  <a:ext uri="{0D108BD9-81ED-4DB2-BD59-A6C34878D82A}">
                    <a16:rowId xmlns="" xmlns:a16="http://schemas.microsoft.com/office/drawing/2014/main" val="10000"/>
                  </a:ext>
                </a:extLst>
              </a:tr>
              <a:tr h="412187">
                <a:tc vMerge="1">
                  <a:txBody>
                    <a:bodyPr/>
                    <a:lstStyle/>
                    <a:p>
                      <a:endParaRPr lang="fr-FR"/>
                    </a:p>
                  </a:txBody>
                  <a:tcPr/>
                </a:tc>
                <a:tc gridSpan="2">
                  <a:txBody>
                    <a:bodyPr/>
                    <a:lstStyle/>
                    <a:p>
                      <a:pPr algn="ctr"/>
                      <a:r>
                        <a:rPr lang="fr-FR" sz="1100" b="1" kern="800" dirty="0">
                          <a:solidFill>
                            <a:schemeClr val="tx1"/>
                          </a:solidFill>
                          <a:effectLst/>
                          <a:latin typeface="Century Gothic"/>
                          <a:ea typeface="Times New Roman"/>
                          <a:cs typeface="Times New Roman"/>
                        </a:rPr>
                        <a:t>Taux réel global après abattement</a:t>
                      </a:r>
                      <a:endParaRPr lang="fr-FR" sz="1100" kern="800" dirty="0">
                        <a:solidFill>
                          <a:schemeClr val="bg1"/>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EF3"/>
                    </a:solidFill>
                  </a:tcPr>
                </a:tc>
                <a:tc hMerge="1">
                  <a:txBody>
                    <a:bodyPr/>
                    <a:lstStyle/>
                    <a:p>
                      <a:pPr algn="ctr"/>
                      <a:endParaRPr lang="fr-FR" sz="1100" kern="800" dirty="0">
                        <a:solidFill>
                          <a:schemeClr val="bg1"/>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E8994"/>
                    </a:solidFill>
                  </a:tcPr>
                </a:tc>
                <a:tc vMerge="1">
                  <a:txBody>
                    <a:bodyPr/>
                    <a:lstStyle/>
                    <a:p>
                      <a:endParaRPr lang="fr-FR"/>
                    </a:p>
                  </a:txBody>
                  <a:tcPr/>
                </a:tc>
                <a:tc gridSpan="2">
                  <a:txBody>
                    <a:bodyPr/>
                    <a:lstStyle/>
                    <a:p>
                      <a:pPr algn="ctr"/>
                      <a:r>
                        <a:rPr lang="fr-FR" sz="1100" b="1" kern="800" dirty="0">
                          <a:solidFill>
                            <a:schemeClr val="tx1"/>
                          </a:solidFill>
                          <a:effectLst/>
                          <a:latin typeface="Century Gothic"/>
                          <a:ea typeface="Times New Roman"/>
                          <a:cs typeface="Times New Roman"/>
                        </a:rPr>
                        <a:t>Taux réel global après abattement</a:t>
                      </a:r>
                      <a:endParaRPr lang="fr-FR" sz="1100" kern="800" dirty="0">
                        <a:solidFill>
                          <a:schemeClr val="bg1"/>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EF3"/>
                    </a:solidFill>
                  </a:tcPr>
                </a:tc>
                <a:tc hMerge="1">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endParaRPr lang="fr-FR" sz="1100" kern="800" dirty="0">
                        <a:solidFill>
                          <a:schemeClr val="bg1"/>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E8994"/>
                    </a:solidFill>
                  </a:tcPr>
                </a:tc>
                <a:extLst>
                  <a:ext uri="{0D108BD9-81ED-4DB2-BD59-A6C34878D82A}">
                    <a16:rowId xmlns="" xmlns:a16="http://schemas.microsoft.com/office/drawing/2014/main" val="3094484143"/>
                  </a:ext>
                </a:extLst>
              </a:tr>
              <a:tr h="289795">
                <a:tc>
                  <a:txBody>
                    <a:bodyPr/>
                    <a:lstStyle/>
                    <a:p>
                      <a:pPr algn="ctr"/>
                      <a:r>
                        <a:rPr lang="fr-FR" sz="1100" kern="800" dirty="0">
                          <a:latin typeface="Century Gothic" pitchFamily="34" charset="0"/>
                        </a:rPr>
                        <a:t>Moins de 6 ans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r>
                        <a:rPr lang="fr-FR" sz="1100" kern="800" dirty="0">
                          <a:latin typeface="Century Gothic" panose="020B0502020202020204" pitchFamily="34" charset="0"/>
                        </a:rPr>
                        <a:t>36,20%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fr-FR" sz="1100" kern="8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lang="fr-FR" sz="1100" kern="800" dirty="0">
                          <a:latin typeface="Century Gothic" panose="020B0502020202020204" pitchFamily="34" charset="0"/>
                        </a:rPr>
                        <a:t>18 ans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lang="fr-FR" sz="1100" kern="800" dirty="0">
                          <a:solidFill>
                            <a:schemeClr val="dk1"/>
                          </a:solidFill>
                          <a:latin typeface="Century Gothic" panose="020B0502020202020204" pitchFamily="34" charset="0"/>
                          <a:ea typeface="+mn-ea"/>
                          <a:cs typeface="+mn-cs"/>
                        </a:rPr>
                        <a:t>17,69%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fr-FR" sz="1100" kern="8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2"/>
                  </a:ext>
                </a:extLst>
              </a:tr>
              <a:tr h="250256">
                <a:tc>
                  <a:txBody>
                    <a:bodyPr/>
                    <a:lstStyle/>
                    <a:p>
                      <a:pPr algn="ctr"/>
                      <a:r>
                        <a:rPr lang="fr-FR" sz="1100" kern="800" dirty="0">
                          <a:latin typeface="Century Gothic" pitchFamily="34" charset="0"/>
                        </a:rPr>
                        <a:t>6</a:t>
                      </a:r>
                      <a:r>
                        <a:rPr lang="fr-FR" sz="1100" kern="800" baseline="30000" dirty="0">
                          <a:latin typeface="Century Gothic" pitchFamily="34" charset="0"/>
                        </a:rPr>
                        <a:t> </a:t>
                      </a:r>
                      <a:r>
                        <a:rPr lang="fr-FR" sz="1100" kern="800" dirty="0">
                          <a:latin typeface="Century Gothic" pitchFamily="34" charset="0"/>
                        </a:rPr>
                        <a:t>ans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r>
                        <a:rPr lang="fr-FR" sz="1100" kern="800" dirty="0">
                          <a:latin typeface="Century Gothic" panose="020B0502020202020204" pitchFamily="34" charset="0"/>
                        </a:rPr>
                        <a:t>34,78%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a:p>
                  </a:txBody>
                  <a:tcPr/>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lang="fr-FR" sz="1100" kern="800" dirty="0">
                          <a:latin typeface="Century Gothic" panose="020B0502020202020204" pitchFamily="34" charset="0"/>
                        </a:rPr>
                        <a:t>19</a:t>
                      </a:r>
                      <a:r>
                        <a:rPr lang="fr-FR" sz="1100" kern="800" baseline="30000" dirty="0">
                          <a:latin typeface="Century Gothic" panose="020B0502020202020204" pitchFamily="34" charset="0"/>
                        </a:rPr>
                        <a:t> </a:t>
                      </a:r>
                      <a:r>
                        <a:rPr lang="fr-FR" sz="1100" kern="800" dirty="0">
                          <a:latin typeface="Century Gothic" panose="020B0502020202020204" pitchFamily="34" charset="0"/>
                        </a:rPr>
                        <a:t>ans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lang="fr-FR" sz="1100" kern="800" dirty="0">
                          <a:latin typeface="Century Gothic" panose="020B0502020202020204" pitchFamily="34" charset="0"/>
                        </a:rPr>
                        <a:t>14,89%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fr-FR" sz="1100" kern="8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238271702"/>
                  </a:ext>
                </a:extLst>
              </a:tr>
              <a:tr h="250256">
                <a:tc>
                  <a:txBody>
                    <a:bodyPr/>
                    <a:lstStyle/>
                    <a:p>
                      <a:pPr algn="ctr"/>
                      <a:r>
                        <a:rPr lang="fr-FR" sz="1100" kern="800" dirty="0">
                          <a:latin typeface="Century Gothic" pitchFamily="34" charset="0"/>
                        </a:rPr>
                        <a:t>7</a:t>
                      </a:r>
                      <a:r>
                        <a:rPr lang="fr-FR" sz="1100" kern="800" baseline="30000" dirty="0">
                          <a:latin typeface="Century Gothic" pitchFamily="34" charset="0"/>
                        </a:rPr>
                        <a:t> </a:t>
                      </a:r>
                      <a:r>
                        <a:rPr lang="fr-FR" sz="1100" kern="800" dirty="0">
                          <a:latin typeface="Century Gothic" pitchFamily="34" charset="0"/>
                        </a:rPr>
                        <a:t>ans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lang="fr-FR" sz="1100" kern="800" dirty="0">
                          <a:latin typeface="Century Gothic" panose="020B0502020202020204" pitchFamily="34" charset="0"/>
                        </a:rPr>
                        <a:t>33,35%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a:p>
                  </a:txBody>
                  <a:tcPr/>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lang="fr-FR" sz="1100" kern="800" dirty="0">
                          <a:latin typeface="Century Gothic" panose="020B0502020202020204" pitchFamily="34" charset="0"/>
                        </a:rPr>
                        <a:t>20 ans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lang="fr-FR" sz="1100" kern="800" dirty="0">
                          <a:latin typeface="Century Gothic" panose="020B0502020202020204" pitchFamily="34" charset="0"/>
                        </a:rPr>
                        <a:t>14,84%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endParaRPr lang="fr-FR" sz="1100" kern="800" dirty="0">
                        <a:solidFill>
                          <a:schemeClr val="dk1"/>
                        </a:solidFill>
                        <a:latin typeface="Century Gothic" panose="020B050202020202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864231530"/>
                  </a:ext>
                </a:extLst>
              </a:tr>
              <a:tr h="250256">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lang="fr-FR" sz="1100" kern="800" dirty="0">
                          <a:latin typeface="Century Gothic" pitchFamily="34" charset="0"/>
                        </a:rPr>
                        <a:t>8</a:t>
                      </a:r>
                      <a:r>
                        <a:rPr lang="fr-FR" sz="1100" kern="800" baseline="30000" dirty="0">
                          <a:latin typeface="Century Gothic" pitchFamily="34" charset="0"/>
                        </a:rPr>
                        <a:t> </a:t>
                      </a:r>
                      <a:r>
                        <a:rPr lang="fr-FR" sz="1100" kern="800" dirty="0">
                          <a:latin typeface="Century Gothic" pitchFamily="34" charset="0"/>
                        </a:rPr>
                        <a:t>ans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r>
                        <a:rPr lang="fr-FR" sz="1100" kern="800" dirty="0">
                          <a:latin typeface="Century Gothic" panose="020B0502020202020204" pitchFamily="34" charset="0"/>
                        </a:rPr>
                        <a:t>31,93%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fr-FR" sz="1100" kern="8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lang="fr-FR" sz="1100" kern="800" dirty="0">
                          <a:latin typeface="Century Gothic" panose="020B0502020202020204" pitchFamily="34" charset="0"/>
                        </a:rPr>
                        <a:t>21ans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lang="fr-FR" sz="1100" kern="800" dirty="0">
                          <a:latin typeface="Century Gothic" panose="020B0502020202020204" pitchFamily="34" charset="0"/>
                        </a:rPr>
                        <a:t>13,42%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fr-FR" sz="1100" kern="8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3"/>
                  </a:ext>
                </a:extLst>
              </a:tr>
              <a:tr h="250256">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lang="fr-FR" sz="1100" kern="800" dirty="0">
                          <a:latin typeface="Century Gothic" pitchFamily="34" charset="0"/>
                        </a:rPr>
                        <a:t>9</a:t>
                      </a:r>
                      <a:r>
                        <a:rPr lang="fr-FR" sz="1100" kern="800" baseline="30000" dirty="0">
                          <a:latin typeface="Century Gothic" pitchFamily="34" charset="0"/>
                        </a:rPr>
                        <a:t> </a:t>
                      </a:r>
                      <a:r>
                        <a:rPr lang="fr-FR" sz="1100" kern="800" dirty="0">
                          <a:latin typeface="Century Gothic" pitchFamily="34" charset="0"/>
                        </a:rPr>
                        <a:t>ans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r>
                        <a:rPr lang="fr-FR" sz="1100" kern="800" dirty="0">
                          <a:latin typeface="Century Gothic" panose="020B0502020202020204" pitchFamily="34" charset="0"/>
                        </a:rPr>
                        <a:t>30,50%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fr-FR" sz="1100" kern="8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lang="fr-FR" sz="1100" kern="800" dirty="0">
                          <a:latin typeface="Century Gothic" panose="020B0502020202020204" pitchFamily="34" charset="0"/>
                        </a:rPr>
                        <a:t>22 ans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lang="fr-FR" sz="1100" kern="800" dirty="0">
                          <a:latin typeface="Century Gothic" panose="020B0502020202020204" pitchFamily="34" charset="0"/>
                        </a:rPr>
                        <a:t>12,38%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fr-FR" sz="1100" kern="8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5"/>
                  </a:ext>
                </a:extLst>
              </a:tr>
              <a:tr h="250256">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lang="fr-FR" sz="1100" kern="800" dirty="0">
                          <a:latin typeface="Century Gothic" pitchFamily="34" charset="0"/>
                        </a:rPr>
                        <a:t>10</a:t>
                      </a:r>
                      <a:r>
                        <a:rPr lang="fr-FR" sz="1100" kern="800" baseline="30000" dirty="0">
                          <a:latin typeface="Century Gothic" pitchFamily="34" charset="0"/>
                        </a:rPr>
                        <a:t> </a:t>
                      </a:r>
                      <a:r>
                        <a:rPr lang="fr-FR" sz="1100" kern="800" dirty="0">
                          <a:latin typeface="Century Gothic" pitchFamily="34" charset="0"/>
                        </a:rPr>
                        <a:t>ans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r>
                        <a:rPr lang="fr-FR" sz="1100" kern="800" dirty="0">
                          <a:latin typeface="Century Gothic" panose="020B0502020202020204" pitchFamily="34" charset="0"/>
                        </a:rPr>
                        <a:t>29,08%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fr-FR" sz="1100" kern="8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lang="fr-FR" sz="1100" kern="800" dirty="0">
                          <a:latin typeface="Century Gothic" panose="020B0502020202020204" pitchFamily="34" charset="0"/>
                        </a:rPr>
                        <a:t>23 ans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lang="fr-FR" sz="1100" kern="800" dirty="0">
                          <a:latin typeface="Century Gothic" panose="020B0502020202020204" pitchFamily="34" charset="0"/>
                        </a:rPr>
                        <a:t>10,84%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fr-FR" sz="1100" kern="8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6"/>
                  </a:ext>
                </a:extLst>
              </a:tr>
              <a:tr h="250256">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lang="fr-FR" sz="1100" kern="800" dirty="0">
                          <a:latin typeface="Century Gothic" pitchFamily="34" charset="0"/>
                        </a:rPr>
                        <a:t>11 ans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r>
                        <a:rPr lang="fr-FR" sz="1100" kern="800" dirty="0">
                          <a:latin typeface="Century Gothic" panose="020B0502020202020204" pitchFamily="34" charset="0"/>
                        </a:rPr>
                        <a:t>27,66%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a:p>
                  </a:txBody>
                  <a:tcPr/>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lang="fr-FR" sz="1100" kern="800" dirty="0">
                          <a:latin typeface="Century Gothic" panose="020B0502020202020204" pitchFamily="34" charset="0"/>
                        </a:rPr>
                        <a:t>24 ans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lang="fr-FR" sz="1100" kern="800" dirty="0">
                          <a:latin typeface="Century Gothic" panose="020B0502020202020204" pitchFamily="34" charset="0"/>
                        </a:rPr>
                        <a:t>9,29%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fr-FR" sz="1100" kern="8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4242123803"/>
                  </a:ext>
                </a:extLst>
              </a:tr>
              <a:tr h="250256">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lang="fr-FR" sz="1100" kern="800" dirty="0">
                          <a:latin typeface="Century Gothic" pitchFamily="34" charset="0"/>
                        </a:rPr>
                        <a:t>12 ans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r>
                        <a:rPr lang="fr-FR" sz="1100" kern="800" dirty="0">
                          <a:latin typeface="Century Gothic" panose="020B0502020202020204" pitchFamily="34" charset="0"/>
                        </a:rPr>
                        <a:t>26,23%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a:p>
                  </a:txBody>
                  <a:tcPr/>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lang="fr-FR" sz="1100" kern="800" dirty="0">
                          <a:latin typeface="Century Gothic" panose="020B0502020202020204" pitchFamily="34" charset="0"/>
                        </a:rPr>
                        <a:t>25 ans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lang="fr-FR" sz="1100" kern="800" dirty="0">
                          <a:latin typeface="Century Gothic" panose="020B0502020202020204" pitchFamily="34" charset="0"/>
                        </a:rPr>
                        <a:t>7,74%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fr-FR" sz="1100" kern="8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229790836"/>
                  </a:ext>
                </a:extLst>
              </a:tr>
              <a:tr h="250256">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lang="fr-FR" sz="1100" kern="800" dirty="0">
                          <a:latin typeface="Century Gothic" pitchFamily="34" charset="0"/>
                        </a:rPr>
                        <a:t>13 ans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r>
                        <a:rPr lang="fr-FR" sz="1100" kern="800" dirty="0">
                          <a:latin typeface="Century Gothic" panose="020B0502020202020204" pitchFamily="34" charset="0"/>
                        </a:rPr>
                        <a:t>24,81%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a:p>
                  </a:txBody>
                  <a:tcPr/>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lang="fr-FR" sz="1100" kern="800" dirty="0">
                          <a:latin typeface="Century Gothic" panose="020B0502020202020204" pitchFamily="34" charset="0"/>
                        </a:rPr>
                        <a:t>26 </a:t>
                      </a:r>
                      <a:r>
                        <a:rPr lang="fr-FR" sz="900" kern="800" dirty="0">
                          <a:latin typeface="Century Gothic" panose="020B0502020202020204" pitchFamily="34" charset="0"/>
                        </a:rPr>
                        <a:t>ans</a:t>
                      </a:r>
                      <a:endParaRPr lang="fr-FR" sz="1100" kern="8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lang="fr-FR" sz="1100" kern="800" dirty="0">
                          <a:latin typeface="Century Gothic" panose="020B0502020202020204" pitchFamily="34" charset="0"/>
                        </a:rPr>
                        <a:t>6,19%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fr-FR" sz="1100" kern="8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715108323"/>
                  </a:ext>
                </a:extLst>
              </a:tr>
              <a:tr h="250256">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lang="fr-FR" sz="1100" kern="800" dirty="0">
                          <a:latin typeface="Century Gothic" pitchFamily="34" charset="0"/>
                        </a:rPr>
                        <a:t>14 ans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lang="fr-FR" sz="1100" kern="800" dirty="0">
                          <a:latin typeface="Century Gothic" panose="020B0502020202020204" pitchFamily="34" charset="0"/>
                        </a:rPr>
                        <a:t>23,39%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a:p>
                  </a:txBody>
                  <a:tcPr/>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lang="fr-FR" sz="1100" kern="800" dirty="0">
                          <a:latin typeface="Century Gothic" panose="020B0502020202020204" pitchFamily="34" charset="0"/>
                        </a:rPr>
                        <a:t>27 ans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lang="fr-FR" sz="1100" kern="800" dirty="0">
                          <a:latin typeface="Century Gothic" panose="020B0502020202020204" pitchFamily="34" charset="0"/>
                        </a:rPr>
                        <a:t>4,64%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endParaRPr lang="fr-FR" sz="1100" kern="8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924734119"/>
                  </a:ext>
                </a:extLst>
              </a:tr>
              <a:tr h="250256">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lang="fr-FR" sz="1100" kern="800" dirty="0">
                          <a:latin typeface="Century Gothic" pitchFamily="34" charset="0"/>
                        </a:rPr>
                        <a:t>15</a:t>
                      </a:r>
                      <a:r>
                        <a:rPr lang="fr-FR" sz="1100" kern="800" baseline="30000" dirty="0">
                          <a:latin typeface="Century Gothic" pitchFamily="34" charset="0"/>
                        </a:rPr>
                        <a:t> </a:t>
                      </a:r>
                      <a:r>
                        <a:rPr lang="fr-FR" sz="1100" kern="800" dirty="0">
                          <a:latin typeface="Century Gothic" pitchFamily="34" charset="0"/>
                        </a:rPr>
                        <a:t>ans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r>
                        <a:rPr lang="fr-FR" sz="1100" kern="800" dirty="0">
                          <a:latin typeface="Century Gothic" panose="020B0502020202020204" pitchFamily="34" charset="0"/>
                        </a:rPr>
                        <a:t>21,96%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a:p>
                  </a:txBody>
                  <a:tcPr/>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lang="fr-FR" sz="1100" kern="800" dirty="0">
                          <a:latin typeface="Century Gothic" panose="020B0502020202020204" pitchFamily="34" charset="0"/>
                        </a:rPr>
                        <a:t>28 ans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lang="fr-FR" sz="1100" kern="800" dirty="0">
                          <a:latin typeface="Century Gothic" panose="020B0502020202020204" pitchFamily="34" charset="0"/>
                        </a:rPr>
                        <a:t>3,10%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fr-FR" sz="1100" kern="8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187575815"/>
                  </a:ext>
                </a:extLst>
              </a:tr>
              <a:tr h="250256">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lang="fr-FR" sz="1100" kern="800" dirty="0">
                          <a:latin typeface="Century Gothic" pitchFamily="34" charset="0"/>
                        </a:rPr>
                        <a:t>16 ans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lang="fr-FR" sz="1100" kern="800" dirty="0">
                          <a:latin typeface="Century Gothic" panose="020B0502020202020204" pitchFamily="34" charset="0"/>
                        </a:rPr>
                        <a:t>20,54%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a:p>
                  </a:txBody>
                  <a:tcPr/>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lang="fr-FR" sz="1100" kern="800" dirty="0">
                          <a:latin typeface="Century Gothic" panose="020B0502020202020204" pitchFamily="34" charset="0"/>
                        </a:rPr>
                        <a:t>29 ans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lang="fr-FR" sz="1100" kern="800" dirty="0">
                          <a:latin typeface="Century Gothic" panose="020B0502020202020204" pitchFamily="34" charset="0"/>
                        </a:rPr>
                        <a:t>1,55%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fr-FR" sz="1100" kern="8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087888280"/>
                  </a:ext>
                </a:extLst>
              </a:tr>
              <a:tr h="250256">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lang="fr-FR" sz="1100" kern="800" dirty="0">
                          <a:latin typeface="Century Gothic" pitchFamily="34" charset="0"/>
                        </a:rPr>
                        <a:t>17 ans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lang="fr-FR" sz="1100" kern="800" dirty="0">
                          <a:latin typeface="Century Gothic" panose="020B0502020202020204" pitchFamily="34" charset="0"/>
                        </a:rPr>
                        <a:t>19,11%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a:p>
                  </a:txBody>
                  <a:tcPr/>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lang="fr-FR" sz="1100" kern="800" dirty="0">
                          <a:latin typeface="Century Gothic" panose="020B0502020202020204" pitchFamily="34" charset="0"/>
                        </a:rPr>
                        <a:t>30 ans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lang="fr-FR" sz="1100" kern="800" dirty="0">
                          <a:latin typeface="Century Gothic" panose="020B0502020202020204" pitchFamily="34" charset="0"/>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fr-FR" sz="1100" kern="8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083137324"/>
                  </a:ext>
                </a:extLst>
              </a:tr>
            </a:tbl>
          </a:graphicData>
        </a:graphic>
      </p:graphicFrame>
      <p:sp>
        <p:nvSpPr>
          <p:cNvPr id="12" name="Rectangle 2">
            <a:extLst>
              <a:ext uri="{FF2B5EF4-FFF2-40B4-BE49-F238E27FC236}">
                <a16:creationId xmlns="" xmlns:a16="http://schemas.microsoft.com/office/drawing/2014/main" id="{934E08E4-B060-4AAD-A9E4-6DA74C5EBAE6}"/>
              </a:ext>
            </a:extLst>
          </p:cNvPr>
          <p:cNvSpPr>
            <a:spLocks noChangeArrowheads="1"/>
          </p:cNvSpPr>
          <p:nvPr/>
        </p:nvSpPr>
        <p:spPr bwMode="auto">
          <a:xfrm>
            <a:off x="336109" y="8525868"/>
            <a:ext cx="1972050" cy="1213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4306" tIns="52153" rIns="104306" bIns="52153" numCol="1" anchor="ctr" anchorCtr="0" compatLnSpc="1">
            <a:prstTxWarp prst="textNoShape">
              <a:avLst/>
            </a:prstTxWarp>
            <a:spAutoFit/>
          </a:bodyPr>
          <a:lstStyle/>
          <a:p>
            <a:pPr algn="just" fontAlgn="base">
              <a:spcBef>
                <a:spcPct val="0"/>
              </a:spcBef>
              <a:spcAft>
                <a:spcPct val="0"/>
              </a:spcAft>
            </a:pPr>
            <a:r>
              <a:rPr lang="fr-FR" altLang="ko-KR" sz="1200" dirty="0">
                <a:latin typeface="Century Gothic" pitchFamily="34" charset="0"/>
                <a:ea typeface="Times New Roman" pitchFamily="18" charset="0"/>
                <a:cs typeface="Times New Roman" pitchFamily="18" charset="0"/>
              </a:rPr>
              <a:t>Les plus-values de cessions immobilières excédant 50 000 € sont soumises à une surtaxe dans les conditions suivantes :</a:t>
            </a:r>
            <a:endParaRPr lang="fr-FR" altLang="ko-KR" sz="1200" dirty="0">
              <a:latin typeface="Arial" pitchFamily="34" charset="0"/>
              <a:cs typeface="Arial" pitchFamily="34" charset="0"/>
            </a:endParaRPr>
          </a:p>
        </p:txBody>
      </p:sp>
      <p:graphicFrame>
        <p:nvGraphicFramePr>
          <p:cNvPr id="13" name="Tableau 12">
            <a:extLst>
              <a:ext uri="{FF2B5EF4-FFF2-40B4-BE49-F238E27FC236}">
                <a16:creationId xmlns="" xmlns:a16="http://schemas.microsoft.com/office/drawing/2014/main" id="{DDCB2A29-80CB-4AA8-9A99-556F2DCAFC2F}"/>
              </a:ext>
            </a:extLst>
          </p:cNvPr>
          <p:cNvGraphicFramePr>
            <a:graphicFrameLocks noGrp="1"/>
          </p:cNvGraphicFramePr>
          <p:nvPr>
            <p:extLst>
              <p:ext uri="{D42A27DB-BD31-4B8C-83A1-F6EECF244321}">
                <p14:modId xmlns:p14="http://schemas.microsoft.com/office/powerpoint/2010/main" val="170258390"/>
              </p:ext>
            </p:extLst>
          </p:nvPr>
        </p:nvGraphicFramePr>
        <p:xfrm>
          <a:off x="2628503" y="8155012"/>
          <a:ext cx="4633536" cy="2016288"/>
        </p:xfrm>
        <a:graphic>
          <a:graphicData uri="http://schemas.openxmlformats.org/drawingml/2006/table">
            <a:tbl>
              <a:tblPr firstRow="1" firstCol="1" bandRow="1"/>
              <a:tblGrid>
                <a:gridCol w="2381030">
                  <a:extLst>
                    <a:ext uri="{9D8B030D-6E8A-4147-A177-3AD203B41FA5}">
                      <a16:colId xmlns="" xmlns:a16="http://schemas.microsoft.com/office/drawing/2014/main" val="20000"/>
                    </a:ext>
                  </a:extLst>
                </a:gridCol>
                <a:gridCol w="2252506">
                  <a:extLst>
                    <a:ext uri="{9D8B030D-6E8A-4147-A177-3AD203B41FA5}">
                      <a16:colId xmlns="" xmlns:a16="http://schemas.microsoft.com/office/drawing/2014/main" val="20001"/>
                    </a:ext>
                  </a:extLst>
                </a:gridCol>
              </a:tblGrid>
              <a:tr h="290552">
                <a:tc>
                  <a:txBody>
                    <a:bodyPr/>
                    <a:lstStyle/>
                    <a:p>
                      <a:pPr algn="ctr">
                        <a:spcAft>
                          <a:spcPts val="0"/>
                        </a:spcAft>
                      </a:pPr>
                      <a:r>
                        <a:rPr lang="fr-FR" sz="1100" b="1" dirty="0">
                          <a:solidFill>
                            <a:srgbClr val="FFFFFF"/>
                          </a:solidFill>
                          <a:effectLst/>
                          <a:latin typeface="Century Gothic"/>
                          <a:ea typeface="Times New Roman"/>
                          <a:cs typeface="Times New Roman"/>
                        </a:rPr>
                        <a:t>Montant de la plus-value imposable à l’IR</a:t>
                      </a:r>
                      <a:endParaRPr lang="fr-FR" sz="1100" dirty="0">
                        <a:effectLst/>
                        <a:latin typeface="Century Gothic"/>
                        <a:ea typeface="Times New Roman"/>
                        <a:cs typeface="Times New Roman"/>
                      </a:endParaRP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E8994"/>
                    </a:solidFill>
                  </a:tcPr>
                </a:tc>
                <a:tc>
                  <a:txBody>
                    <a:bodyPr/>
                    <a:lstStyle/>
                    <a:p>
                      <a:pPr algn="ctr">
                        <a:spcAft>
                          <a:spcPts val="0"/>
                        </a:spcAft>
                      </a:pPr>
                      <a:r>
                        <a:rPr lang="fr-FR" sz="1100" b="1" dirty="0">
                          <a:solidFill>
                            <a:srgbClr val="FFFFFF"/>
                          </a:solidFill>
                          <a:effectLst/>
                          <a:latin typeface="Century Gothic"/>
                          <a:ea typeface="Times New Roman"/>
                          <a:cs typeface="Times New Roman"/>
                        </a:rPr>
                        <a:t>Surtaxe applicable</a:t>
                      </a:r>
                      <a:endParaRPr lang="fr-FR" sz="1100" dirty="0">
                        <a:effectLst/>
                        <a:latin typeface="Century Gothic"/>
                        <a:ea typeface="Times New Roman"/>
                        <a:cs typeface="Times New Roman"/>
                      </a:endParaRP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E8994"/>
                    </a:solidFill>
                  </a:tcPr>
                </a:tc>
                <a:extLst>
                  <a:ext uri="{0D108BD9-81ED-4DB2-BD59-A6C34878D82A}">
                    <a16:rowId xmlns="" xmlns:a16="http://schemas.microsoft.com/office/drawing/2014/main" val="10000"/>
                  </a:ext>
                </a:extLst>
              </a:tr>
              <a:tr h="168152">
                <a:tc>
                  <a:txBody>
                    <a:bodyPr/>
                    <a:lstStyle/>
                    <a:p>
                      <a:pPr algn="l">
                        <a:spcAft>
                          <a:spcPts val="0"/>
                        </a:spcAft>
                      </a:pPr>
                      <a:r>
                        <a:rPr lang="fr-FR" sz="1100" dirty="0">
                          <a:effectLst/>
                          <a:latin typeface="Century Gothic"/>
                          <a:ea typeface="Times New Roman"/>
                          <a:cs typeface="Times New Roman"/>
                        </a:rPr>
                        <a:t>De 50 001 € à 60 000 €</a:t>
                      </a: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100" dirty="0">
                          <a:effectLst/>
                          <a:latin typeface="Century Gothic"/>
                          <a:ea typeface="Times New Roman"/>
                          <a:cs typeface="Times New Roman"/>
                        </a:rPr>
                        <a:t>2% PV – (60 000 – PV) x 1/20</a:t>
                      </a: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168152">
                <a:tc>
                  <a:txBody>
                    <a:bodyPr/>
                    <a:lstStyle/>
                    <a:p>
                      <a:pPr algn="l">
                        <a:spcAft>
                          <a:spcPts val="0"/>
                        </a:spcAft>
                      </a:pPr>
                      <a:r>
                        <a:rPr lang="fr-FR" sz="1100" dirty="0">
                          <a:effectLst/>
                          <a:latin typeface="Century Gothic"/>
                          <a:ea typeface="Times New Roman"/>
                          <a:cs typeface="Times New Roman"/>
                        </a:rPr>
                        <a:t>De 60 001 € à 100 000 €</a:t>
                      </a: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100" dirty="0">
                          <a:effectLst/>
                          <a:latin typeface="Century Gothic"/>
                          <a:ea typeface="Times New Roman"/>
                          <a:cs typeface="Times New Roman"/>
                        </a:rPr>
                        <a:t>2% PV</a:t>
                      </a: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345349721"/>
                  </a:ext>
                </a:extLst>
              </a:tr>
              <a:tr h="168152">
                <a:tc>
                  <a:txBody>
                    <a:bodyPr/>
                    <a:lstStyle/>
                    <a:p>
                      <a:pPr algn="l">
                        <a:spcAft>
                          <a:spcPts val="0"/>
                        </a:spcAft>
                      </a:pPr>
                      <a:r>
                        <a:rPr lang="fr-FR" sz="1100" dirty="0">
                          <a:effectLst/>
                          <a:latin typeface="Century Gothic"/>
                          <a:ea typeface="Times New Roman"/>
                          <a:cs typeface="Times New Roman"/>
                        </a:rPr>
                        <a:t>De 100 001 € à 110 000 €</a:t>
                      </a: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100" dirty="0">
                          <a:effectLst/>
                          <a:latin typeface="Century Gothic"/>
                          <a:ea typeface="Times New Roman"/>
                          <a:cs typeface="Times New Roman"/>
                        </a:rPr>
                        <a:t>3% PV – (110 000 – PV) x 1/10</a:t>
                      </a: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522589243"/>
                  </a:ext>
                </a:extLst>
              </a:tr>
              <a:tr h="168152">
                <a:tc>
                  <a:txBody>
                    <a:bodyPr/>
                    <a:lstStyle/>
                    <a:p>
                      <a:pPr algn="l">
                        <a:spcAft>
                          <a:spcPts val="0"/>
                        </a:spcAft>
                      </a:pPr>
                      <a:r>
                        <a:rPr lang="fr-FR" sz="1100" dirty="0">
                          <a:effectLst/>
                          <a:latin typeface="Century Gothic"/>
                          <a:ea typeface="Times New Roman"/>
                          <a:cs typeface="Times New Roman"/>
                        </a:rPr>
                        <a:t>De 110 001 € à 150 000 €</a:t>
                      </a: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100" dirty="0">
                          <a:effectLst/>
                          <a:latin typeface="Century Gothic"/>
                          <a:ea typeface="Times New Roman"/>
                          <a:cs typeface="Times New Roman"/>
                        </a:rPr>
                        <a:t>3% PV</a:t>
                      </a: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209942017"/>
                  </a:ext>
                </a:extLst>
              </a:tr>
              <a:tr h="168152">
                <a:tc>
                  <a:txBody>
                    <a:bodyPr/>
                    <a:lstStyle/>
                    <a:p>
                      <a:pPr algn="l">
                        <a:spcAft>
                          <a:spcPts val="0"/>
                        </a:spcAft>
                      </a:pPr>
                      <a:r>
                        <a:rPr lang="fr-FR" sz="1100" dirty="0">
                          <a:effectLst/>
                          <a:latin typeface="Century Gothic"/>
                          <a:ea typeface="Times New Roman"/>
                          <a:cs typeface="Times New Roman"/>
                        </a:rPr>
                        <a:t>De 150 001 € à 160 000 €</a:t>
                      </a: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100" dirty="0">
                          <a:effectLst/>
                          <a:latin typeface="Century Gothic"/>
                          <a:ea typeface="Times New Roman"/>
                          <a:cs typeface="Times New Roman"/>
                        </a:rPr>
                        <a:t>4% PV – (160 000 – PV) x 15/100</a:t>
                      </a: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962397235"/>
                  </a:ext>
                </a:extLst>
              </a:tr>
              <a:tr h="168152">
                <a:tc>
                  <a:txBody>
                    <a:bodyPr/>
                    <a:lstStyle/>
                    <a:p>
                      <a:pPr algn="l">
                        <a:spcAft>
                          <a:spcPts val="0"/>
                        </a:spcAft>
                      </a:pPr>
                      <a:r>
                        <a:rPr lang="fr-FR" sz="1100" dirty="0">
                          <a:effectLst/>
                          <a:latin typeface="Century Gothic"/>
                          <a:ea typeface="Times New Roman"/>
                          <a:cs typeface="Times New Roman"/>
                        </a:rPr>
                        <a:t>De 160 001 € à 200 000 €</a:t>
                      </a: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100" dirty="0">
                          <a:effectLst/>
                          <a:latin typeface="Century Gothic"/>
                          <a:ea typeface="Times New Roman"/>
                          <a:cs typeface="Times New Roman"/>
                        </a:rPr>
                        <a:t>4% PV</a:t>
                      </a: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484723870"/>
                  </a:ext>
                </a:extLst>
              </a:tr>
              <a:tr h="168152">
                <a:tc>
                  <a:txBody>
                    <a:bodyPr/>
                    <a:lstStyle/>
                    <a:p>
                      <a:pPr algn="l">
                        <a:spcAft>
                          <a:spcPts val="0"/>
                        </a:spcAft>
                      </a:pPr>
                      <a:r>
                        <a:rPr lang="fr-FR" sz="1100" dirty="0">
                          <a:effectLst/>
                          <a:latin typeface="Century Gothic"/>
                          <a:ea typeface="Times New Roman"/>
                          <a:cs typeface="Times New Roman"/>
                        </a:rPr>
                        <a:t>De 200 001 € à 210 000 €</a:t>
                      </a: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100" dirty="0">
                          <a:effectLst/>
                          <a:latin typeface="Century Gothic"/>
                          <a:ea typeface="Times New Roman"/>
                          <a:cs typeface="Times New Roman"/>
                        </a:rPr>
                        <a:t>5% PV – (210 000 – PV) x 20/100</a:t>
                      </a: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68152">
                <a:tc>
                  <a:txBody>
                    <a:bodyPr/>
                    <a:lstStyle/>
                    <a:p>
                      <a:pPr algn="l">
                        <a:spcAft>
                          <a:spcPts val="0"/>
                        </a:spcAft>
                      </a:pPr>
                      <a:r>
                        <a:rPr lang="fr-FR" sz="1100" dirty="0">
                          <a:effectLst/>
                          <a:latin typeface="Century Gothic"/>
                          <a:ea typeface="Times New Roman"/>
                          <a:cs typeface="Times New Roman"/>
                        </a:rPr>
                        <a:t>De 210 001 € à 250 000 €</a:t>
                      </a: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100" dirty="0">
                          <a:effectLst/>
                          <a:latin typeface="Century Gothic"/>
                          <a:ea typeface="Times New Roman"/>
                          <a:cs typeface="Times New Roman"/>
                        </a:rPr>
                        <a:t>5% PV</a:t>
                      </a: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426018507"/>
                  </a:ext>
                </a:extLst>
              </a:tr>
              <a:tr h="168152">
                <a:tc>
                  <a:txBody>
                    <a:bodyPr/>
                    <a:lstStyle/>
                    <a:p>
                      <a:pPr algn="l">
                        <a:spcAft>
                          <a:spcPts val="0"/>
                        </a:spcAft>
                      </a:pPr>
                      <a:r>
                        <a:rPr lang="fr-FR" sz="1100" dirty="0">
                          <a:effectLst/>
                          <a:latin typeface="Century Gothic"/>
                          <a:ea typeface="Times New Roman"/>
                          <a:cs typeface="Times New Roman"/>
                        </a:rPr>
                        <a:t>De 250 0001 € à 260 000 €</a:t>
                      </a: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100" dirty="0">
                          <a:effectLst/>
                          <a:latin typeface="Century Gothic"/>
                          <a:ea typeface="Times New Roman"/>
                          <a:cs typeface="Times New Roman"/>
                        </a:rPr>
                        <a:t>6% PV – (260 000 – PV) x 25/100</a:t>
                      </a: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145276">
                <a:tc>
                  <a:txBody>
                    <a:bodyPr/>
                    <a:lstStyle/>
                    <a:p>
                      <a:pPr algn="l">
                        <a:spcAft>
                          <a:spcPts val="0"/>
                        </a:spcAft>
                      </a:pPr>
                      <a:r>
                        <a:rPr lang="fr-FR" sz="1100" dirty="0">
                          <a:effectLst/>
                          <a:latin typeface="Century Gothic"/>
                          <a:ea typeface="Times New Roman"/>
                          <a:cs typeface="Times New Roman"/>
                        </a:rPr>
                        <a:t>Au-delà de 260 000 €</a:t>
                      </a: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100" dirty="0">
                          <a:effectLst/>
                          <a:latin typeface="Century Gothic"/>
                          <a:ea typeface="Times New Roman"/>
                          <a:cs typeface="Times New Roman"/>
                        </a:rPr>
                        <a:t>6% PV</a:t>
                      </a: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bl>
          </a:graphicData>
        </a:graphic>
      </p:graphicFrame>
      <p:sp>
        <p:nvSpPr>
          <p:cNvPr id="14" name="Rectangle 13">
            <a:extLst>
              <a:ext uri="{FF2B5EF4-FFF2-40B4-BE49-F238E27FC236}">
                <a16:creationId xmlns="" xmlns:a16="http://schemas.microsoft.com/office/drawing/2014/main" id="{B4D1F66A-FD27-46F1-BC23-165C709C2899}"/>
              </a:ext>
            </a:extLst>
          </p:cNvPr>
          <p:cNvSpPr/>
          <p:nvPr/>
        </p:nvSpPr>
        <p:spPr>
          <a:xfrm>
            <a:off x="277984" y="8083004"/>
            <a:ext cx="2030175" cy="244234"/>
          </a:xfrm>
          <a:prstGeom prst="rect">
            <a:avLst/>
          </a:prstGeom>
        </p:spPr>
        <p:txBody>
          <a:bodyPr wrap="square">
            <a:spAutoFit/>
          </a:bodyPr>
          <a:lstStyle/>
          <a:p>
            <a:pPr algn="just">
              <a:lnSpc>
                <a:spcPct val="107000"/>
              </a:lnSpc>
              <a:spcAft>
                <a:spcPts val="0"/>
              </a:spcAft>
            </a:pPr>
            <a:r>
              <a:rPr lang="fr-FR" sz="1000" i="1" dirty="0">
                <a:latin typeface="Century Gothic" panose="020B0502020202020204" pitchFamily="34" charset="0"/>
                <a:ea typeface="Calibri" panose="020F0502020204030204" pitchFamily="34" charset="0"/>
                <a:cs typeface="Times New Roman" panose="02020603050405020304" pitchFamily="18" charset="0"/>
              </a:rPr>
              <a:t>Witam MFO</a:t>
            </a:r>
            <a:endParaRPr lang="fr-FR" sz="1000" dirty="0">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9" name="Rectangle 8">
            <a:extLst>
              <a:ext uri="{FF2B5EF4-FFF2-40B4-BE49-F238E27FC236}">
                <a16:creationId xmlns="" xmlns:a16="http://schemas.microsoft.com/office/drawing/2014/main" id="{8A1E4B4A-94E5-8148-A25E-26CB447CAED4}"/>
              </a:ext>
            </a:extLst>
          </p:cNvPr>
          <p:cNvSpPr/>
          <p:nvPr/>
        </p:nvSpPr>
        <p:spPr>
          <a:xfrm>
            <a:off x="5278848" y="10171236"/>
            <a:ext cx="2030175" cy="244234"/>
          </a:xfrm>
          <a:prstGeom prst="rect">
            <a:avLst/>
          </a:prstGeom>
        </p:spPr>
        <p:txBody>
          <a:bodyPr wrap="square">
            <a:spAutoFit/>
          </a:bodyPr>
          <a:lstStyle/>
          <a:p>
            <a:pPr algn="r">
              <a:lnSpc>
                <a:spcPct val="107000"/>
              </a:lnSpc>
              <a:spcAft>
                <a:spcPts val="0"/>
              </a:spcAft>
            </a:pPr>
            <a:r>
              <a:rPr lang="fr-FR" sz="1000" i="1" dirty="0">
                <a:latin typeface="Century Gothic" panose="020B0502020202020204" pitchFamily="34" charset="0"/>
                <a:ea typeface="Calibri" panose="020F0502020204030204" pitchFamily="34" charset="0"/>
                <a:cs typeface="Times New Roman" panose="02020603050405020304" pitchFamily="18" charset="0"/>
              </a:rPr>
              <a:t>Witam MFO</a:t>
            </a:r>
            <a:endParaRPr lang="fr-FR" sz="1000" dirty="0">
              <a:effectLst/>
              <a:latin typeface="Century Gothic" panose="020B0502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978793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1"/>
          <p:cNvSpPr txBox="1">
            <a:spLocks/>
          </p:cNvSpPr>
          <p:nvPr/>
        </p:nvSpPr>
        <p:spPr>
          <a:xfrm>
            <a:off x="49200" y="292623"/>
            <a:ext cx="7383471" cy="1409597"/>
          </a:xfrm>
          <a:prstGeom prst="rect">
            <a:avLst/>
          </a:prstGeom>
        </p:spPr>
        <p:txBody>
          <a:bodyPr vert="horz" lIns="118983" tIns="59492" rIns="118983" bIns="59492" rtlCol="0" anchor="ctr">
            <a:noAutofit/>
          </a:bodyPr>
          <a:lstStyle>
            <a:lvl1pPr algn="ctr" defTabSz="1028700" rtl="0" eaLnBrk="1" latinLnBrk="0" hangingPunct="1">
              <a:spcBef>
                <a:spcPct val="0"/>
              </a:spcBef>
              <a:buNone/>
              <a:defRPr sz="5000" kern="1200">
                <a:solidFill>
                  <a:schemeClr val="tx1"/>
                </a:solidFill>
                <a:latin typeface="+mj-lt"/>
                <a:ea typeface="+mj-ea"/>
                <a:cs typeface="+mj-cs"/>
              </a:defRPr>
            </a:lvl1pPr>
          </a:lstStyle>
          <a:p>
            <a:pPr marL="126009" algn="l">
              <a:tabLst>
                <a:tab pos="617538" algn="l"/>
                <a:tab pos="6996113" algn="r"/>
              </a:tabLst>
            </a:pPr>
            <a:r>
              <a:rPr lang="fr-FR" sz="1500" b="1" dirty="0">
                <a:latin typeface="Century Gothic" panose="020B0502020202020204" pitchFamily="34" charset="0"/>
              </a:rPr>
              <a:t/>
            </a:r>
            <a:br>
              <a:rPr lang="fr-FR" sz="1500" b="1" dirty="0">
                <a:latin typeface="Century Gothic" panose="020B0502020202020204" pitchFamily="34" charset="0"/>
              </a:rPr>
            </a:br>
            <a:r>
              <a:rPr lang="fr-FR" sz="1500" b="1" dirty="0">
                <a:latin typeface="Century Gothic" panose="020B0502020202020204" pitchFamily="34" charset="0"/>
              </a:rPr>
              <a:t/>
            </a:r>
            <a:br>
              <a:rPr lang="fr-FR" sz="1500" b="1" dirty="0">
                <a:latin typeface="Century Gothic" panose="020B0502020202020204" pitchFamily="34" charset="0"/>
              </a:rPr>
            </a:br>
            <a:r>
              <a:rPr lang="fr-FR" sz="2300" b="1" dirty="0">
                <a:solidFill>
                  <a:srgbClr val="3E8994"/>
                </a:solidFill>
                <a:latin typeface="Century Gothic" panose="020B0502020202020204" pitchFamily="34" charset="0"/>
                <a:cs typeface="Arial" pitchFamily="34" charset="0"/>
              </a:rPr>
              <a:t>▐</a:t>
            </a:r>
            <a:r>
              <a:rPr lang="fr-FR" sz="2300" b="1" dirty="0">
                <a:latin typeface="Century Gothic" panose="020B0502020202020204" pitchFamily="34" charset="0"/>
                <a:cs typeface="Arial" pitchFamily="34" charset="0"/>
              </a:rPr>
              <a:t>	</a:t>
            </a:r>
            <a:r>
              <a:rPr lang="fr-FR" sz="2300" u="sng" dirty="0">
                <a:solidFill>
                  <a:schemeClr val="tx1">
                    <a:lumMod val="50000"/>
                    <a:lumOff val="50000"/>
                  </a:schemeClr>
                </a:solidFill>
                <a:latin typeface="Century Gothic" panose="020B0502020202020204" pitchFamily="34" charset="0"/>
                <a:cs typeface="Arial" pitchFamily="34" charset="0"/>
              </a:rPr>
              <a:t>Impôt sur la Fortune Immobilière (IFI)	 </a:t>
            </a:r>
            <a:r>
              <a:rPr lang="fr-FR" sz="1600" u="sng" dirty="0">
                <a:solidFill>
                  <a:schemeClr val="tx1">
                    <a:lumMod val="50000"/>
                    <a:lumOff val="50000"/>
                  </a:schemeClr>
                </a:solidFill>
                <a:latin typeface="Century Gothic" panose="020B0502020202020204" pitchFamily="34" charset="0"/>
                <a:cs typeface="Arial" pitchFamily="34" charset="0"/>
              </a:rPr>
              <a:t>1/1</a:t>
            </a:r>
            <a:endParaRPr lang="fr-FR" sz="2300" u="sng" dirty="0">
              <a:solidFill>
                <a:schemeClr val="tx1">
                  <a:lumMod val="50000"/>
                  <a:lumOff val="50000"/>
                </a:schemeClr>
              </a:solidFill>
              <a:latin typeface="Century Gothic" panose="020B0502020202020204" pitchFamily="34" charset="0"/>
              <a:cs typeface="Arial" pitchFamily="34" charset="0"/>
            </a:endParaRPr>
          </a:p>
        </p:txBody>
      </p:sp>
      <p:graphicFrame>
        <p:nvGraphicFramePr>
          <p:cNvPr id="4" name="Tableau 3"/>
          <p:cNvGraphicFramePr>
            <a:graphicFrameLocks noGrp="1"/>
          </p:cNvGraphicFramePr>
          <p:nvPr>
            <p:extLst>
              <p:ext uri="{D42A27DB-BD31-4B8C-83A1-F6EECF244321}">
                <p14:modId xmlns:p14="http://schemas.microsoft.com/office/powerpoint/2010/main" val="2874652067"/>
              </p:ext>
            </p:extLst>
          </p:nvPr>
        </p:nvGraphicFramePr>
        <p:xfrm>
          <a:off x="3820183" y="2250356"/>
          <a:ext cx="3403314" cy="1746445"/>
        </p:xfrm>
        <a:graphic>
          <a:graphicData uri="http://schemas.openxmlformats.org/drawingml/2006/table">
            <a:tbl>
              <a:tblPr firstRow="1" firstCol="1" bandRow="1"/>
              <a:tblGrid>
                <a:gridCol w="2432035">
                  <a:extLst>
                    <a:ext uri="{9D8B030D-6E8A-4147-A177-3AD203B41FA5}">
                      <a16:colId xmlns="" xmlns:a16="http://schemas.microsoft.com/office/drawing/2014/main" val="20000"/>
                    </a:ext>
                  </a:extLst>
                </a:gridCol>
                <a:gridCol w="971279">
                  <a:extLst>
                    <a:ext uri="{9D8B030D-6E8A-4147-A177-3AD203B41FA5}">
                      <a16:colId xmlns="" xmlns:a16="http://schemas.microsoft.com/office/drawing/2014/main" val="20001"/>
                    </a:ext>
                  </a:extLst>
                </a:gridCol>
              </a:tblGrid>
              <a:tr h="423297">
                <a:tc>
                  <a:txBody>
                    <a:bodyPr/>
                    <a:lstStyle/>
                    <a:p>
                      <a:pPr algn="ctr">
                        <a:spcAft>
                          <a:spcPts val="0"/>
                        </a:spcAft>
                      </a:pPr>
                      <a:r>
                        <a:rPr lang="fr-FR" sz="1100" b="1" dirty="0">
                          <a:solidFill>
                            <a:srgbClr val="FFFFFF"/>
                          </a:solidFill>
                          <a:effectLst/>
                          <a:latin typeface="Century Gothic"/>
                          <a:ea typeface="Times New Roman"/>
                          <a:cs typeface="Times New Roman"/>
                        </a:rPr>
                        <a:t>Fraction de la valeur nette taxable du patrimoine</a:t>
                      </a:r>
                      <a:endParaRPr lang="fr-FR" sz="1100" dirty="0">
                        <a:effectLst/>
                        <a:latin typeface="Century Gothic"/>
                        <a:ea typeface="Times New Roman"/>
                        <a:cs typeface="Times New Roman"/>
                      </a:endParaRPr>
                    </a:p>
                  </a:txBody>
                  <a:tcPr marL="48492" marR="484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3E8994"/>
                    </a:solidFill>
                  </a:tcPr>
                </a:tc>
                <a:tc>
                  <a:txBody>
                    <a:bodyPr/>
                    <a:lstStyle/>
                    <a:p>
                      <a:pPr algn="ctr">
                        <a:spcAft>
                          <a:spcPts val="0"/>
                        </a:spcAft>
                      </a:pPr>
                      <a:r>
                        <a:rPr lang="fr-FR" sz="1100" b="1" dirty="0">
                          <a:solidFill>
                            <a:srgbClr val="FFFFFF"/>
                          </a:solidFill>
                          <a:effectLst/>
                          <a:latin typeface="Century Gothic"/>
                          <a:ea typeface="Times New Roman"/>
                          <a:cs typeface="Times New Roman"/>
                        </a:rPr>
                        <a:t>Taux d’imposition</a:t>
                      </a:r>
                      <a:endParaRPr lang="fr-FR" sz="1100" dirty="0">
                        <a:effectLst/>
                        <a:latin typeface="Century Gothic"/>
                        <a:ea typeface="Times New Roman"/>
                        <a:cs typeface="Times New Roman"/>
                      </a:endParaRPr>
                    </a:p>
                  </a:txBody>
                  <a:tcPr marL="48492" marR="484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3E8994"/>
                    </a:solidFill>
                  </a:tcPr>
                </a:tc>
                <a:extLst>
                  <a:ext uri="{0D108BD9-81ED-4DB2-BD59-A6C34878D82A}">
                    <a16:rowId xmlns="" xmlns:a16="http://schemas.microsoft.com/office/drawing/2014/main" val="10000"/>
                  </a:ext>
                </a:extLst>
              </a:tr>
              <a:tr h="224775">
                <a:tc>
                  <a:txBody>
                    <a:bodyPr/>
                    <a:lstStyle/>
                    <a:p>
                      <a:pPr algn="l">
                        <a:spcAft>
                          <a:spcPts val="0"/>
                        </a:spcAft>
                      </a:pPr>
                      <a:r>
                        <a:rPr lang="fr-FR" sz="1000" dirty="0">
                          <a:effectLst/>
                          <a:latin typeface="Century Gothic"/>
                          <a:ea typeface="Times New Roman"/>
                          <a:cs typeface="Times New Roman"/>
                        </a:rPr>
                        <a:t>Jusqu’à 800 000 €</a:t>
                      </a:r>
                    </a:p>
                  </a:txBody>
                  <a:tcPr marL="48492" marR="484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fr-FR" sz="1000" dirty="0">
                          <a:effectLst/>
                          <a:latin typeface="Century Gothic"/>
                          <a:ea typeface="Times New Roman"/>
                          <a:cs typeface="Times New Roman"/>
                        </a:rPr>
                        <a:t>0%</a:t>
                      </a:r>
                    </a:p>
                  </a:txBody>
                  <a:tcPr marL="48492" marR="484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1"/>
                  </a:ext>
                </a:extLst>
              </a:tr>
              <a:tr h="225321">
                <a:tc>
                  <a:txBody>
                    <a:bodyPr/>
                    <a:lstStyle/>
                    <a:p>
                      <a:pPr marL="0" algn="l" defTabSz="1043056" rtl="0" eaLnBrk="1" latinLnBrk="0" hangingPunct="1">
                        <a:spcAft>
                          <a:spcPts val="0"/>
                        </a:spcAft>
                      </a:pPr>
                      <a:r>
                        <a:rPr lang="fr-FR" sz="1000" kern="1200" dirty="0">
                          <a:solidFill>
                            <a:schemeClr val="tx1"/>
                          </a:solidFill>
                          <a:effectLst/>
                          <a:latin typeface="Century Gothic"/>
                          <a:ea typeface="Times New Roman"/>
                          <a:cs typeface="Times New Roman"/>
                        </a:rPr>
                        <a:t>Entre 800 001 € et 1 300 000 €</a:t>
                      </a:r>
                    </a:p>
                  </a:txBody>
                  <a:tcPr marL="48492" marR="484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fr-FR" sz="1000" dirty="0">
                          <a:effectLst/>
                          <a:latin typeface="Century Gothic"/>
                          <a:ea typeface="Times New Roman"/>
                          <a:cs typeface="Times New Roman"/>
                        </a:rPr>
                        <a:t>0,5%</a:t>
                      </a:r>
                    </a:p>
                  </a:txBody>
                  <a:tcPr marL="48492" marR="484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2"/>
                  </a:ext>
                </a:extLst>
              </a:tr>
              <a:tr h="216024">
                <a:tc>
                  <a:txBody>
                    <a:bodyPr/>
                    <a:lstStyle/>
                    <a:p>
                      <a:pPr marL="0" algn="l" defTabSz="1043056" rtl="0" eaLnBrk="1" latinLnBrk="0" hangingPunct="1">
                        <a:spcAft>
                          <a:spcPts val="0"/>
                        </a:spcAft>
                      </a:pPr>
                      <a:r>
                        <a:rPr lang="fr-FR" sz="1000" kern="1200" dirty="0">
                          <a:solidFill>
                            <a:schemeClr val="tx1"/>
                          </a:solidFill>
                          <a:effectLst/>
                          <a:latin typeface="Century Gothic"/>
                          <a:ea typeface="Times New Roman"/>
                          <a:cs typeface="Times New Roman"/>
                        </a:rPr>
                        <a:t>Entre 1 300 001 € et 2 570 000 €</a:t>
                      </a:r>
                    </a:p>
                    <a:p>
                      <a:pPr marL="0" algn="l" defTabSz="1043056" rtl="0" eaLnBrk="1" latinLnBrk="0" hangingPunct="1">
                        <a:spcAft>
                          <a:spcPts val="0"/>
                        </a:spcAft>
                      </a:pPr>
                      <a:endParaRPr lang="fr-FR" sz="200" kern="1200" dirty="0">
                        <a:solidFill>
                          <a:schemeClr val="tx1"/>
                        </a:solidFill>
                        <a:effectLst/>
                        <a:latin typeface="Century Gothic"/>
                        <a:ea typeface="Times New Roman"/>
                        <a:cs typeface="Times New Roman"/>
                      </a:endParaRPr>
                    </a:p>
                  </a:txBody>
                  <a:tcPr marL="48492" marR="48492" marT="421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fr-FR" sz="1000" dirty="0">
                          <a:effectLst/>
                          <a:latin typeface="Century Gothic"/>
                          <a:ea typeface="Times New Roman"/>
                          <a:cs typeface="Times New Roman"/>
                        </a:rPr>
                        <a:t> </a:t>
                      </a:r>
                      <a:r>
                        <a:rPr lang="fr-FR" sz="1000" kern="1200" dirty="0">
                          <a:solidFill>
                            <a:schemeClr val="tx1"/>
                          </a:solidFill>
                          <a:effectLst/>
                          <a:latin typeface="Century Gothic"/>
                          <a:ea typeface="Times New Roman"/>
                          <a:cs typeface="Times New Roman"/>
                        </a:rPr>
                        <a:t>0,7%</a:t>
                      </a:r>
                    </a:p>
                  </a:txBody>
                  <a:tcPr marL="48492" marR="484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3"/>
                  </a:ext>
                </a:extLst>
              </a:tr>
              <a:tr h="216024">
                <a:tc>
                  <a:txBody>
                    <a:bodyPr/>
                    <a:lstStyle/>
                    <a:p>
                      <a:pPr algn="l">
                        <a:spcAft>
                          <a:spcPts val="0"/>
                        </a:spcAft>
                      </a:pPr>
                      <a:r>
                        <a:rPr lang="fr-FR" sz="1000" dirty="0">
                          <a:effectLst/>
                          <a:latin typeface="Century Gothic"/>
                          <a:ea typeface="Times New Roman"/>
                          <a:cs typeface="Times New Roman"/>
                        </a:rPr>
                        <a:t>Entre </a:t>
                      </a:r>
                      <a:r>
                        <a:rPr lang="fr-FR" sz="1000" kern="1200" dirty="0">
                          <a:solidFill>
                            <a:schemeClr val="tx1"/>
                          </a:solidFill>
                          <a:effectLst/>
                          <a:latin typeface="Century Gothic"/>
                          <a:ea typeface="Times New Roman"/>
                          <a:cs typeface="Times New Roman"/>
                        </a:rPr>
                        <a:t>2 570 001 € </a:t>
                      </a:r>
                      <a:r>
                        <a:rPr lang="fr-FR" sz="1000" dirty="0">
                          <a:effectLst/>
                          <a:latin typeface="Century Gothic"/>
                          <a:ea typeface="Times New Roman"/>
                          <a:cs typeface="Times New Roman"/>
                        </a:rPr>
                        <a:t>et 5 000 000 €</a:t>
                      </a:r>
                    </a:p>
                  </a:txBody>
                  <a:tcPr marL="48492" marR="484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fr-FR" sz="1000" dirty="0">
                          <a:effectLst/>
                          <a:latin typeface="Century Gothic"/>
                          <a:ea typeface="Times New Roman"/>
                          <a:cs typeface="Times New Roman"/>
                        </a:rPr>
                        <a:t>1%</a:t>
                      </a:r>
                    </a:p>
                  </a:txBody>
                  <a:tcPr marL="48492" marR="484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4"/>
                  </a:ext>
                </a:extLst>
              </a:tr>
              <a:tr h="216024">
                <a:tc>
                  <a:txBody>
                    <a:bodyPr/>
                    <a:lstStyle/>
                    <a:p>
                      <a:pPr algn="l">
                        <a:spcAft>
                          <a:spcPts val="0"/>
                        </a:spcAft>
                      </a:pPr>
                      <a:r>
                        <a:rPr lang="fr-FR" sz="1000" dirty="0">
                          <a:effectLst/>
                          <a:latin typeface="Century Gothic"/>
                          <a:ea typeface="Times New Roman"/>
                          <a:cs typeface="Times New Roman"/>
                        </a:rPr>
                        <a:t>Entre 5 000 001 </a:t>
                      </a:r>
                      <a:r>
                        <a:rPr lang="fr-FR" sz="1000" kern="1200" dirty="0">
                          <a:solidFill>
                            <a:schemeClr val="tx1"/>
                          </a:solidFill>
                          <a:effectLst/>
                          <a:latin typeface="Century Gothic"/>
                          <a:ea typeface="Times New Roman"/>
                          <a:cs typeface="Times New Roman"/>
                        </a:rPr>
                        <a:t>€ </a:t>
                      </a:r>
                      <a:r>
                        <a:rPr lang="fr-FR" sz="1000" dirty="0">
                          <a:effectLst/>
                          <a:latin typeface="Century Gothic"/>
                          <a:ea typeface="Times New Roman"/>
                          <a:cs typeface="Times New Roman"/>
                        </a:rPr>
                        <a:t>et 10 000 000 €</a:t>
                      </a:r>
                    </a:p>
                  </a:txBody>
                  <a:tcPr marL="48492" marR="484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fr-FR" sz="1000" dirty="0">
                          <a:effectLst/>
                          <a:latin typeface="Century Gothic"/>
                          <a:ea typeface="Times New Roman"/>
                          <a:cs typeface="Times New Roman"/>
                        </a:rPr>
                        <a:t>1,25%</a:t>
                      </a:r>
                    </a:p>
                  </a:txBody>
                  <a:tcPr marL="48492" marR="484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5"/>
                  </a:ext>
                </a:extLst>
              </a:tr>
              <a:tr h="216024">
                <a:tc>
                  <a:txBody>
                    <a:bodyPr/>
                    <a:lstStyle/>
                    <a:p>
                      <a:pPr algn="l">
                        <a:spcAft>
                          <a:spcPts val="0"/>
                        </a:spcAft>
                      </a:pPr>
                      <a:r>
                        <a:rPr lang="fr-FR" sz="1000" dirty="0">
                          <a:effectLst/>
                          <a:latin typeface="Century Gothic"/>
                          <a:ea typeface="Times New Roman"/>
                          <a:cs typeface="Times New Roman"/>
                        </a:rPr>
                        <a:t>Au-delà de 10 000 000 €</a:t>
                      </a:r>
                    </a:p>
                  </a:txBody>
                  <a:tcPr marL="48492" marR="484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fr-FR" sz="1000" dirty="0">
                          <a:effectLst/>
                          <a:latin typeface="Century Gothic"/>
                          <a:ea typeface="Times New Roman"/>
                          <a:cs typeface="Times New Roman"/>
                        </a:rPr>
                        <a:t>1,5%</a:t>
                      </a:r>
                    </a:p>
                  </a:txBody>
                  <a:tcPr marL="48492" marR="484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6"/>
                  </a:ext>
                </a:extLst>
              </a:tr>
            </a:tbl>
          </a:graphicData>
        </a:graphic>
      </p:graphicFrame>
      <p:sp>
        <p:nvSpPr>
          <p:cNvPr id="5" name="Rectangle 6"/>
          <p:cNvSpPr>
            <a:spLocks noChangeArrowheads="1"/>
          </p:cNvSpPr>
          <p:nvPr/>
        </p:nvSpPr>
        <p:spPr bwMode="auto">
          <a:xfrm>
            <a:off x="311427" y="1314252"/>
            <a:ext cx="6673798" cy="914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2663" tIns="52153" rIns="-103187" bIns="0"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algn="just" eaLnBrk="0" hangingPunct="0"/>
            <a:endParaRPr lang="fr-FR" altLang="ko-KR" sz="1100" dirty="0">
              <a:latin typeface="Century Gothic" pitchFamily="34" charset="0"/>
              <a:ea typeface="Times New Roman" pitchFamily="18" charset="0"/>
              <a:cs typeface="Times New Roman" pitchFamily="18" charset="0"/>
            </a:endParaRPr>
          </a:p>
          <a:p>
            <a:pPr algn="just" eaLnBrk="0" hangingPunct="0"/>
            <a:r>
              <a:rPr lang="fr-FR" altLang="ko-KR" sz="1100" b="1" dirty="0">
                <a:latin typeface="Century Gothic" pitchFamily="34" charset="0"/>
                <a:ea typeface="Times New Roman" pitchFamily="18" charset="0"/>
                <a:cs typeface="Times New Roman" pitchFamily="18" charset="0"/>
              </a:rPr>
              <a:t>L’IFI (qui a remplacé l’ISF depuis le 1</a:t>
            </a:r>
            <a:r>
              <a:rPr lang="fr-FR" altLang="ko-KR" sz="1100" b="1" baseline="30000" dirty="0">
                <a:latin typeface="Century Gothic" pitchFamily="34" charset="0"/>
                <a:ea typeface="Times New Roman" pitchFamily="18" charset="0"/>
                <a:cs typeface="Times New Roman" pitchFamily="18" charset="0"/>
              </a:rPr>
              <a:t>er</a:t>
            </a:r>
            <a:r>
              <a:rPr lang="fr-FR" altLang="ko-KR" sz="1100" b="1" dirty="0">
                <a:latin typeface="Century Gothic" pitchFamily="34" charset="0"/>
                <a:ea typeface="Times New Roman" pitchFamily="18" charset="0"/>
                <a:cs typeface="Times New Roman" pitchFamily="18" charset="0"/>
              </a:rPr>
              <a:t> janvier 2018) s’applique aux patrimoines immobiliers nets taxables excédant le </a:t>
            </a:r>
            <a:r>
              <a:rPr lang="fr-FR" altLang="ko-KR" sz="1100" b="1" u="sng" dirty="0">
                <a:latin typeface="Century Gothic" pitchFamily="34" charset="0"/>
                <a:ea typeface="Times New Roman" pitchFamily="18" charset="0"/>
                <a:cs typeface="Times New Roman" pitchFamily="18" charset="0"/>
              </a:rPr>
              <a:t>seuil d’imposition de 1 300 000 </a:t>
            </a:r>
            <a:r>
              <a:rPr lang="fr-FR" altLang="ko-KR" sz="1100" b="1" dirty="0">
                <a:latin typeface="Century Gothic" pitchFamily="34" charset="0"/>
                <a:ea typeface="Times New Roman" pitchFamily="18" charset="0"/>
                <a:cs typeface="Times New Roman" pitchFamily="18" charset="0"/>
              </a:rPr>
              <a:t>€ au 1</a:t>
            </a:r>
            <a:r>
              <a:rPr lang="fr-FR" altLang="ko-KR" sz="1100" b="1" baseline="30000" dirty="0">
                <a:latin typeface="Century Gothic" pitchFamily="34" charset="0"/>
                <a:ea typeface="Times New Roman" pitchFamily="18" charset="0"/>
                <a:cs typeface="Times New Roman" pitchFamily="18" charset="0"/>
              </a:rPr>
              <a:t>er</a:t>
            </a:r>
            <a:r>
              <a:rPr lang="fr-FR" altLang="ko-KR" sz="1100" b="1" dirty="0">
                <a:latin typeface="Century Gothic" pitchFamily="34" charset="0"/>
                <a:ea typeface="Times New Roman" pitchFamily="18" charset="0"/>
                <a:cs typeface="Times New Roman" pitchFamily="18" charset="0"/>
              </a:rPr>
              <a:t> janvier de l’année d’imposition.</a:t>
            </a:r>
          </a:p>
          <a:p>
            <a:pPr algn="just" eaLnBrk="0" hangingPunct="0"/>
            <a:endParaRPr lang="fr-FR" altLang="ko-KR" sz="1200" dirty="0">
              <a:latin typeface="Century Gothic" pitchFamily="34" charset="0"/>
              <a:cs typeface="Times New Roman" pitchFamily="18" charset="0"/>
            </a:endParaRPr>
          </a:p>
          <a:p>
            <a:pPr algn="just" eaLnBrk="0" hangingPunct="0"/>
            <a:endParaRPr lang="fr-FR" altLang="ko-KR" sz="1100" dirty="0">
              <a:latin typeface="Century Gothic" pitchFamily="34" charset="0"/>
              <a:cs typeface="Times New Roman" pitchFamily="18" charset="0"/>
            </a:endParaRPr>
          </a:p>
        </p:txBody>
      </p:sp>
      <p:sp>
        <p:nvSpPr>
          <p:cNvPr id="6" name="ZoneTexte 5"/>
          <p:cNvSpPr txBox="1"/>
          <p:nvPr/>
        </p:nvSpPr>
        <p:spPr>
          <a:xfrm>
            <a:off x="3735990" y="4669955"/>
            <a:ext cx="3487507" cy="1828873"/>
          </a:xfrm>
          <a:prstGeom prst="rect">
            <a:avLst/>
          </a:prstGeom>
          <a:noFill/>
        </p:spPr>
        <p:txBody>
          <a:bodyPr wrap="square" lIns="104306" tIns="52153" rIns="104306" bIns="52153" rtlCol="0">
            <a:spAutoFit/>
          </a:bodyPr>
          <a:lstStyle/>
          <a:p>
            <a:pPr algn="just" eaLnBrk="0" fontAlgn="base" hangingPunct="0">
              <a:spcAft>
                <a:spcPct val="0"/>
              </a:spcAft>
            </a:pPr>
            <a:r>
              <a:rPr lang="fr-FR" altLang="ko-KR" sz="1300" b="1" dirty="0">
                <a:solidFill>
                  <a:prstClr val="black"/>
                </a:solidFill>
                <a:latin typeface="Century Gothic" pitchFamily="34" charset="0"/>
                <a:ea typeface="Times New Roman" pitchFamily="18" charset="0"/>
                <a:cs typeface="Times New Roman" pitchFamily="18" charset="0"/>
              </a:rPr>
              <a:t>Plafonnement de </a:t>
            </a:r>
            <a:r>
              <a:rPr lang="fr-FR" altLang="ko-KR" sz="1300" b="1" dirty="0">
                <a:latin typeface="Century Gothic" pitchFamily="34" charset="0"/>
                <a:ea typeface="Times New Roman" pitchFamily="18" charset="0"/>
                <a:cs typeface="Times New Roman" pitchFamily="18" charset="0"/>
              </a:rPr>
              <a:t>l’IFI</a:t>
            </a:r>
            <a:r>
              <a:rPr lang="fr-FR" altLang="ko-KR" sz="1400" b="1" dirty="0">
                <a:solidFill>
                  <a:srgbClr val="FF0000"/>
                </a:solidFill>
                <a:latin typeface="Century Gothic" pitchFamily="34" charset="0"/>
                <a:ea typeface="Times New Roman" pitchFamily="18" charset="0"/>
                <a:cs typeface="Times New Roman" pitchFamily="18" charset="0"/>
              </a:rPr>
              <a:t> </a:t>
            </a:r>
            <a:endParaRPr lang="fr-FR" altLang="ko-KR" sz="800" dirty="0">
              <a:solidFill>
                <a:srgbClr val="FF0000"/>
              </a:solidFill>
              <a:latin typeface="Arial" pitchFamily="34" charset="0"/>
              <a:cs typeface="Arial" pitchFamily="34" charset="0"/>
            </a:endParaRPr>
          </a:p>
          <a:p>
            <a:pPr algn="just" eaLnBrk="0" fontAlgn="base" hangingPunct="0">
              <a:spcAft>
                <a:spcPct val="0"/>
              </a:spcAft>
            </a:pPr>
            <a:r>
              <a:rPr lang="fr-FR" altLang="ko-KR" sz="1100" dirty="0">
                <a:solidFill>
                  <a:prstClr val="black"/>
                </a:solidFill>
                <a:latin typeface="Century Gothic" pitchFamily="34" charset="0"/>
                <a:ea typeface="Times New Roman" pitchFamily="18" charset="0"/>
                <a:cs typeface="Times New Roman" pitchFamily="18" charset="0"/>
              </a:rPr>
              <a:t>Le mécanisme du plafonnement </a:t>
            </a:r>
            <a:r>
              <a:rPr lang="fr-FR" altLang="ko-KR" sz="1100" dirty="0">
                <a:latin typeface="Century Gothic" pitchFamily="34" charset="0"/>
                <a:ea typeface="Times New Roman" pitchFamily="18" charset="0"/>
                <a:cs typeface="Times New Roman" pitchFamily="18" charset="0"/>
              </a:rPr>
              <a:t>de l’IFI s’applique lorsque le montant de l’ensemble des impôts dus en France par le contribuable excède 75% de ses revenus. Dès lors, la part excédentaire vient en déduction du montant de l’IFI.</a:t>
            </a:r>
            <a:endParaRPr lang="fr-FR" altLang="ko-KR" sz="1100" dirty="0">
              <a:latin typeface="Arial" pitchFamily="34" charset="0"/>
              <a:cs typeface="Arial" pitchFamily="34" charset="0"/>
            </a:endParaRPr>
          </a:p>
          <a:p>
            <a:pPr algn="just" eaLnBrk="0" fontAlgn="base" hangingPunct="0">
              <a:spcAft>
                <a:spcPct val="0"/>
              </a:spcAft>
            </a:pPr>
            <a:endParaRPr lang="fr-FR" altLang="ko-KR" sz="600" dirty="0">
              <a:solidFill>
                <a:prstClr val="black"/>
              </a:solidFill>
              <a:latin typeface="Century Gothic" pitchFamily="34" charset="0"/>
              <a:ea typeface="Times New Roman" pitchFamily="18" charset="0"/>
              <a:cs typeface="Times New Roman" pitchFamily="18" charset="0"/>
            </a:endParaRPr>
          </a:p>
          <a:p>
            <a:pPr algn="just" eaLnBrk="0" fontAlgn="base" hangingPunct="0">
              <a:spcAft>
                <a:spcPct val="0"/>
              </a:spcAft>
            </a:pPr>
            <a:r>
              <a:rPr lang="fr-FR" altLang="ko-KR" sz="1250" dirty="0">
                <a:solidFill>
                  <a:prstClr val="black"/>
                </a:solidFill>
                <a:latin typeface="Century Gothic" pitchFamily="34" charset="0"/>
                <a:ea typeface="Times New Roman" pitchFamily="18" charset="0"/>
                <a:cs typeface="Times New Roman" pitchFamily="18" charset="0"/>
              </a:rPr>
              <a:t>IR + IFI + PS ≤ 75% de </a:t>
            </a:r>
            <a:r>
              <a:rPr lang="fr-FR" altLang="ko-KR" sz="1250" b="1" dirty="0">
                <a:solidFill>
                  <a:prstClr val="black"/>
                </a:solidFill>
                <a:latin typeface="Century Gothic" pitchFamily="34" charset="0"/>
                <a:ea typeface="Times New Roman" pitchFamily="18" charset="0"/>
                <a:cs typeface="Times New Roman" pitchFamily="18" charset="0"/>
              </a:rPr>
              <a:t>R</a:t>
            </a:r>
          </a:p>
          <a:p>
            <a:pPr algn="just" eaLnBrk="0" fontAlgn="base" hangingPunct="0">
              <a:spcAft>
                <a:spcPct val="0"/>
              </a:spcAft>
            </a:pPr>
            <a:r>
              <a:rPr lang="fr-FR" altLang="ko-KR" sz="1250" dirty="0">
                <a:solidFill>
                  <a:prstClr val="black"/>
                </a:solidFill>
                <a:latin typeface="Century Gothic" pitchFamily="34" charset="0"/>
                <a:cs typeface="Times New Roman" pitchFamily="18" charset="0"/>
              </a:rPr>
              <a:t>Avec </a:t>
            </a:r>
            <a:r>
              <a:rPr lang="fr-FR" altLang="ko-KR" sz="1250" b="1" dirty="0">
                <a:solidFill>
                  <a:prstClr val="black"/>
                </a:solidFill>
                <a:latin typeface="Century Gothic" pitchFamily="34" charset="0"/>
                <a:cs typeface="Times New Roman" pitchFamily="18" charset="0"/>
              </a:rPr>
              <a:t>R</a:t>
            </a:r>
            <a:r>
              <a:rPr lang="fr-FR" altLang="ko-KR" sz="1250" dirty="0">
                <a:solidFill>
                  <a:prstClr val="black"/>
                </a:solidFill>
                <a:latin typeface="Century Gothic" pitchFamily="34" charset="0"/>
                <a:cs typeface="Times New Roman" pitchFamily="18" charset="0"/>
              </a:rPr>
              <a:t> = revenus du contribuables</a:t>
            </a:r>
            <a:endParaRPr lang="fr-FR" altLang="ko-KR" sz="1250" dirty="0">
              <a:solidFill>
                <a:prstClr val="black"/>
              </a:solidFill>
              <a:latin typeface="Arial" pitchFamily="34" charset="0"/>
              <a:cs typeface="Arial" pitchFamily="34" charset="0"/>
            </a:endParaRPr>
          </a:p>
        </p:txBody>
      </p:sp>
      <p:sp>
        <p:nvSpPr>
          <p:cNvPr id="8" name="Rectangle 6"/>
          <p:cNvSpPr>
            <a:spLocks noChangeArrowheads="1"/>
          </p:cNvSpPr>
          <p:nvPr/>
        </p:nvSpPr>
        <p:spPr bwMode="auto">
          <a:xfrm>
            <a:off x="3703143" y="6426820"/>
            <a:ext cx="3282081" cy="29919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2663" tIns="52153" rIns="-103187" bIns="0"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algn="just" eaLnBrk="0" hangingPunct="0">
              <a:spcBef>
                <a:spcPts val="0"/>
              </a:spcBef>
            </a:pPr>
            <a:r>
              <a:rPr lang="fr-FR" altLang="ko-KR" sz="1300" b="1" dirty="0">
                <a:latin typeface="Century Gothic" pitchFamily="34" charset="0"/>
                <a:ea typeface="Times New Roman" pitchFamily="18" charset="0"/>
                <a:cs typeface="Times New Roman" pitchFamily="18" charset="0"/>
              </a:rPr>
              <a:t>Obligations déclaratives </a:t>
            </a:r>
          </a:p>
          <a:p>
            <a:pPr marL="171450" indent="-171450" algn="just" eaLnBrk="0" hangingPunct="0">
              <a:spcBef>
                <a:spcPts val="0"/>
              </a:spcBef>
              <a:buFontTx/>
              <a:buChar char="-"/>
            </a:pPr>
            <a:r>
              <a:rPr lang="fr-FR" altLang="ko-KR" sz="1100" dirty="0">
                <a:latin typeface="Century Gothic" pitchFamily="34" charset="0"/>
                <a:ea typeface="Times New Roman" pitchFamily="18" charset="0"/>
                <a:cs typeface="Times New Roman" pitchFamily="18" charset="0"/>
              </a:rPr>
              <a:t>Mention des valeurs brutes et nettes taxables</a:t>
            </a:r>
            <a:r>
              <a:rPr lang="fr-FR" altLang="ko-KR" sz="1100" b="1" dirty="0">
                <a:solidFill>
                  <a:srgbClr val="FF0000"/>
                </a:solidFill>
                <a:latin typeface="Century Gothic" pitchFamily="34" charset="0"/>
                <a:ea typeface="Times New Roman" pitchFamily="18" charset="0"/>
                <a:cs typeface="Times New Roman" pitchFamily="18" charset="0"/>
              </a:rPr>
              <a:t> </a:t>
            </a:r>
            <a:r>
              <a:rPr lang="fr-FR" altLang="ko-KR" sz="1100" dirty="0">
                <a:latin typeface="Century Gothic" pitchFamily="34" charset="0"/>
                <a:ea typeface="Times New Roman" pitchFamily="18" charset="0"/>
                <a:cs typeface="Times New Roman" pitchFamily="18" charset="0"/>
              </a:rPr>
              <a:t>du patrimoine des redevables sur leur déclaration n° 2042-IFI ;</a:t>
            </a:r>
          </a:p>
          <a:p>
            <a:pPr marL="171450" indent="-171450" algn="just" eaLnBrk="0" hangingPunct="0">
              <a:spcBef>
                <a:spcPts val="0"/>
              </a:spcBef>
              <a:buFontTx/>
              <a:buChar char="-"/>
            </a:pPr>
            <a:r>
              <a:rPr lang="fr-FR" altLang="ko-KR" sz="1100" dirty="0">
                <a:latin typeface="Century Gothic" pitchFamily="34" charset="0"/>
                <a:cs typeface="Times New Roman" pitchFamily="18" charset="0"/>
              </a:rPr>
              <a:t>Détail de la composition et de la valorisation des biens taxables sur des annexes à joindre à cette déclaration ;</a:t>
            </a:r>
          </a:p>
          <a:p>
            <a:pPr marL="171450" indent="-171450" algn="just" eaLnBrk="0" hangingPunct="0">
              <a:spcBef>
                <a:spcPts val="0"/>
              </a:spcBef>
              <a:buFontTx/>
              <a:buChar char="-"/>
            </a:pPr>
            <a:r>
              <a:rPr lang="fr-FR" altLang="ko-KR" sz="1100" dirty="0">
                <a:latin typeface="Century Gothic" pitchFamily="34" charset="0"/>
                <a:ea typeface="Times New Roman" pitchFamily="18" charset="0"/>
                <a:cs typeface="Times New Roman" pitchFamily="18" charset="0"/>
              </a:rPr>
              <a:t>Recouvrement par voie de rôle.</a:t>
            </a:r>
          </a:p>
          <a:p>
            <a:pPr marL="171450" indent="-171450" algn="just" eaLnBrk="0" hangingPunct="0">
              <a:spcBef>
                <a:spcPts val="0"/>
              </a:spcBef>
              <a:buFontTx/>
              <a:buChar char="-"/>
            </a:pPr>
            <a:endParaRPr lang="fr-FR" altLang="ko-KR" sz="800" dirty="0">
              <a:latin typeface="Century Gothic" pitchFamily="34" charset="0"/>
              <a:ea typeface="Times New Roman" pitchFamily="18" charset="0"/>
              <a:cs typeface="Times New Roman" pitchFamily="18" charset="0"/>
            </a:endParaRPr>
          </a:p>
          <a:p>
            <a:pPr algn="just" eaLnBrk="0" hangingPunct="0">
              <a:spcBef>
                <a:spcPts val="0"/>
              </a:spcBef>
            </a:pPr>
            <a:r>
              <a:rPr lang="fr-FR" sz="1300" b="1" dirty="0">
                <a:latin typeface="Century Gothic" pitchFamily="34" charset="0"/>
                <a:cs typeface="Times New Roman" pitchFamily="18" charset="0"/>
              </a:rPr>
              <a:t>Réduction</a:t>
            </a:r>
            <a:r>
              <a:rPr lang="fr-FR" sz="1100" b="1" dirty="0">
                <a:latin typeface="Century Gothic" panose="020B0502020202020204" pitchFamily="34" charset="0"/>
              </a:rPr>
              <a:t> IFI</a:t>
            </a:r>
          </a:p>
          <a:p>
            <a:pPr algn="just" eaLnBrk="0" hangingPunct="0">
              <a:spcBef>
                <a:spcPts val="0"/>
              </a:spcBef>
            </a:pPr>
            <a:r>
              <a:rPr lang="fr-FR" sz="1100" dirty="0">
                <a:latin typeface="Century Gothic" panose="020B0502020202020204" pitchFamily="34" charset="0"/>
              </a:rPr>
              <a:t>Jusqu’à la date de dépôt de la déclaration d’IFI, le montant de la cotisation est réduit à hauteur de 75% du montant des dons à certains organismes, dont les Fondations, dans la limite d’une réduction maximale de 50 000€ (don de 66 667€),</a:t>
            </a:r>
          </a:p>
          <a:p>
            <a:pPr marL="171450" indent="-171450" algn="just" eaLnBrk="0" hangingPunct="0">
              <a:spcBef>
                <a:spcPts val="0"/>
              </a:spcBef>
              <a:buFontTx/>
              <a:buChar char="-"/>
            </a:pPr>
            <a:endParaRPr lang="fr-FR" altLang="ko-KR" sz="1100" dirty="0">
              <a:latin typeface="Century Gothic" pitchFamily="34" charset="0"/>
              <a:ea typeface="Times New Roman" pitchFamily="18" charset="0"/>
              <a:cs typeface="Times New Roman" pitchFamily="18" charset="0"/>
            </a:endParaRPr>
          </a:p>
        </p:txBody>
      </p:sp>
      <p:sp>
        <p:nvSpPr>
          <p:cNvPr id="9" name="Rectangle 6"/>
          <p:cNvSpPr>
            <a:spLocks noChangeArrowheads="1"/>
          </p:cNvSpPr>
          <p:nvPr/>
        </p:nvSpPr>
        <p:spPr bwMode="auto">
          <a:xfrm>
            <a:off x="301263" y="9091116"/>
            <a:ext cx="6683961" cy="1268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2663" tIns="52153" rIns="-103187" bIns="0"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algn="just" eaLnBrk="0" hangingPunct="0">
              <a:spcBef>
                <a:spcPts val="0"/>
              </a:spcBef>
            </a:pPr>
            <a:r>
              <a:rPr lang="fr-FR" altLang="ko-KR" sz="1300" b="1" dirty="0">
                <a:latin typeface="Century Gothic" pitchFamily="34" charset="0"/>
                <a:ea typeface="Times New Roman" pitchFamily="18" charset="0"/>
                <a:cs typeface="Times New Roman" pitchFamily="18" charset="0"/>
              </a:rPr>
              <a:t>Démembrement de propriété</a:t>
            </a:r>
          </a:p>
          <a:p>
            <a:pPr algn="just"/>
            <a:r>
              <a:rPr lang="fr-FR" sz="1100" dirty="0">
                <a:latin typeface="Century Gothic" panose="020B0502020202020204" pitchFamily="34" charset="0"/>
              </a:rPr>
              <a:t>Lorsque la constitution de l’usufruit ne résulte pas de la volonté du législateur, mais d’une convention, d’une donation ou d’un testament, l’imposition pèse entièrement sur l’usufruitier.</a:t>
            </a:r>
          </a:p>
          <a:p>
            <a:pPr algn="just"/>
            <a:r>
              <a:rPr lang="fr-FR" sz="1100" dirty="0">
                <a:latin typeface="Century Gothic" panose="020B0502020202020204" pitchFamily="34" charset="0"/>
              </a:rPr>
              <a:t>Au contraire, lorsque le démembrement résulte de l’application de la loi (ex: usufruit légal du conjoint survivant), l’imposition est répartie entre l’usufruitier et le nu-propriétaire à proportion de la valeur respective de l’usufruit et de la nue-propriété, définie par la loi en fonction de l’âge de l’usufruitier (Cf. tableau en bas de page 8).</a:t>
            </a:r>
          </a:p>
        </p:txBody>
      </p:sp>
      <p:sp>
        <p:nvSpPr>
          <p:cNvPr id="2" name="ZoneTexte 1">
            <a:extLst>
              <a:ext uri="{FF2B5EF4-FFF2-40B4-BE49-F238E27FC236}">
                <a16:creationId xmlns="" xmlns:a16="http://schemas.microsoft.com/office/drawing/2014/main" id="{D1F6EADA-E8BD-4952-9AFE-698696FDC343}"/>
              </a:ext>
            </a:extLst>
          </p:cNvPr>
          <p:cNvSpPr txBox="1"/>
          <p:nvPr/>
        </p:nvSpPr>
        <p:spPr>
          <a:xfrm>
            <a:off x="311426" y="3330476"/>
            <a:ext cx="3173832" cy="5863144"/>
          </a:xfrm>
          <a:prstGeom prst="rect">
            <a:avLst/>
          </a:prstGeom>
          <a:noFill/>
        </p:spPr>
        <p:txBody>
          <a:bodyPr wrap="square" rtlCol="0">
            <a:spAutoFit/>
          </a:bodyPr>
          <a:lstStyle/>
          <a:p>
            <a:pPr algn="just" eaLnBrk="0" hangingPunct="0"/>
            <a:r>
              <a:rPr lang="fr-FR" altLang="ko-KR" sz="1200" u="sng" dirty="0">
                <a:latin typeface="Century Gothic" pitchFamily="34" charset="0"/>
                <a:cs typeface="Times New Roman" pitchFamily="18" charset="0"/>
              </a:rPr>
              <a:t>Passif déductible</a:t>
            </a:r>
            <a:r>
              <a:rPr lang="fr-FR" altLang="ko-KR" sz="1200" dirty="0">
                <a:latin typeface="Century Gothic" pitchFamily="34" charset="0"/>
                <a:cs typeface="Times New Roman" pitchFamily="18" charset="0"/>
              </a:rPr>
              <a:t> : </a:t>
            </a:r>
            <a:r>
              <a:rPr lang="fr-FR" altLang="ko-KR" sz="1100" dirty="0">
                <a:latin typeface="Century Gothic" pitchFamily="34" charset="0"/>
                <a:cs typeface="Times New Roman" pitchFamily="18" charset="0"/>
              </a:rPr>
              <a:t>dettes afférentes à des actifs imposables, existantes au 1</a:t>
            </a:r>
            <a:r>
              <a:rPr lang="fr-FR" altLang="ko-KR" sz="1100" baseline="30000" dirty="0">
                <a:latin typeface="Century Gothic" pitchFamily="34" charset="0"/>
                <a:cs typeface="Times New Roman" pitchFamily="18" charset="0"/>
              </a:rPr>
              <a:t>er</a:t>
            </a:r>
            <a:r>
              <a:rPr lang="fr-FR" altLang="ko-KR" sz="1100" dirty="0">
                <a:latin typeface="Century Gothic" pitchFamily="34" charset="0"/>
                <a:cs typeface="Times New Roman" pitchFamily="18" charset="0"/>
              </a:rPr>
              <a:t> janvier de l’année d’imposition et effectivement supportées par le redevable (taxe foncière, sommes restants dues des emprunts bancaires immobiliers, IFI théorique, etc.).</a:t>
            </a:r>
          </a:p>
          <a:p>
            <a:pPr algn="just" eaLnBrk="0" hangingPunct="0"/>
            <a:endParaRPr lang="fr-FR" altLang="ko-KR" sz="1100" dirty="0">
              <a:latin typeface="Century Gothic" pitchFamily="34" charset="0"/>
              <a:cs typeface="Times New Roman" pitchFamily="18" charset="0"/>
            </a:endParaRPr>
          </a:p>
          <a:p>
            <a:pPr algn="just" eaLnBrk="0" hangingPunct="0"/>
            <a:r>
              <a:rPr lang="fr-FR" altLang="ko-KR" sz="1100" dirty="0">
                <a:latin typeface="Century Gothic" pitchFamily="34" charset="0"/>
                <a:cs typeface="Times New Roman" pitchFamily="18" charset="0"/>
              </a:rPr>
              <a:t>Ne sont pas déductibles :</a:t>
            </a:r>
          </a:p>
          <a:p>
            <a:pPr marL="171450" indent="-171450" algn="just" eaLnBrk="0" hangingPunct="0">
              <a:buFontTx/>
              <a:buChar char="-"/>
            </a:pPr>
            <a:r>
              <a:rPr lang="fr-FR" altLang="ko-KR" sz="1100" dirty="0">
                <a:latin typeface="Century Gothic" pitchFamily="34" charset="0"/>
                <a:cs typeface="Times New Roman" pitchFamily="18" charset="0"/>
              </a:rPr>
              <a:t>l’impôt sur le revenu ;</a:t>
            </a:r>
          </a:p>
          <a:p>
            <a:pPr marL="171450" indent="-171450" algn="just" eaLnBrk="0" hangingPunct="0">
              <a:buFontTx/>
              <a:buChar char="-"/>
            </a:pPr>
            <a:r>
              <a:rPr lang="fr-FR" altLang="ko-KR" sz="1100" dirty="0">
                <a:latin typeface="Century Gothic" pitchFamily="34" charset="0"/>
                <a:cs typeface="Times New Roman" pitchFamily="18" charset="0"/>
              </a:rPr>
              <a:t>la taxe d’habitation ;</a:t>
            </a:r>
          </a:p>
          <a:p>
            <a:pPr marL="171450" indent="-171450" algn="just" eaLnBrk="0" hangingPunct="0">
              <a:buFontTx/>
              <a:buChar char="-"/>
            </a:pPr>
            <a:r>
              <a:rPr lang="fr-FR" altLang="ko-KR" sz="1100" dirty="0">
                <a:latin typeface="Century Gothic" pitchFamily="34" charset="0"/>
                <a:cs typeface="Times New Roman" pitchFamily="18" charset="0"/>
              </a:rPr>
              <a:t>les prêts familiaux (sauf justification du caractère normal des conditions de prêts) ; </a:t>
            </a:r>
          </a:p>
          <a:p>
            <a:pPr marL="171450" indent="-171450" algn="just" eaLnBrk="0" hangingPunct="0">
              <a:buFontTx/>
              <a:buChar char="-"/>
            </a:pPr>
            <a:r>
              <a:rPr lang="fr-FR" altLang="ko-KR" sz="1100" dirty="0">
                <a:latin typeface="Century Gothic" pitchFamily="34" charset="0"/>
                <a:cs typeface="Times New Roman" pitchFamily="18" charset="0"/>
              </a:rPr>
              <a:t>les prêts contractés auprès d’une société contrôlée directement ou indirectement par l’un des membres du groupe familial ;</a:t>
            </a:r>
          </a:p>
          <a:p>
            <a:pPr marL="171450" indent="-171450" algn="just" eaLnBrk="0" hangingPunct="0">
              <a:buFontTx/>
              <a:buChar char="-"/>
            </a:pPr>
            <a:r>
              <a:rPr lang="fr-FR" altLang="ko-KR" sz="1100" dirty="0">
                <a:latin typeface="Century Gothic" pitchFamily="34" charset="0"/>
                <a:cs typeface="Times New Roman" pitchFamily="18" charset="0"/>
              </a:rPr>
              <a:t>les prêts « in fine » contractés par une société pour la valorisation de titres de sociétés</a:t>
            </a:r>
            <a:r>
              <a:rPr lang="fr-FR" altLang="ko-KR" sz="1100" b="1" dirty="0">
                <a:solidFill>
                  <a:srgbClr val="3E8994"/>
                </a:solidFill>
                <a:latin typeface="Century Gothic" pitchFamily="34" charset="0"/>
                <a:cs typeface="Times New Roman" pitchFamily="18" charset="0"/>
              </a:rPr>
              <a:t> </a:t>
            </a:r>
            <a:r>
              <a:rPr lang="fr-FR" altLang="ko-KR" sz="1100" dirty="0">
                <a:latin typeface="Century Gothic" pitchFamily="34" charset="0"/>
                <a:cs typeface="Times New Roman" pitchFamily="18" charset="0"/>
              </a:rPr>
              <a:t>;</a:t>
            </a:r>
          </a:p>
          <a:p>
            <a:pPr marL="171450" indent="-171450" algn="just" eaLnBrk="0" hangingPunct="0">
              <a:buFontTx/>
              <a:buChar char="-"/>
            </a:pPr>
            <a:r>
              <a:rPr lang="fr-FR" altLang="ko-KR" sz="1100" dirty="0">
                <a:latin typeface="Century Gothic" pitchFamily="34" charset="0"/>
                <a:cs typeface="Times New Roman" pitchFamily="18" charset="0"/>
              </a:rPr>
              <a:t>Toutes dettes ayant pour but d’acquérir un actif imposable (biens ou droits immobiliers, SCPI, titres de sociétés détenant un bien immobilier) =&gt; SAUF si le but est autre que principalement fiscal.</a:t>
            </a:r>
            <a:endParaRPr lang="fr-FR" altLang="ko-KR" sz="1100" b="1" dirty="0">
              <a:solidFill>
                <a:srgbClr val="3E8994"/>
              </a:solidFill>
              <a:latin typeface="Century Gothic" pitchFamily="34" charset="0"/>
              <a:cs typeface="Times New Roman" pitchFamily="18" charset="0"/>
            </a:endParaRPr>
          </a:p>
          <a:p>
            <a:pPr algn="just" eaLnBrk="0" hangingPunct="0"/>
            <a:endParaRPr lang="fr-FR" altLang="ko-KR" sz="1100" dirty="0">
              <a:latin typeface="Century Gothic" pitchFamily="34" charset="0"/>
              <a:cs typeface="Times New Roman" pitchFamily="18" charset="0"/>
            </a:endParaRPr>
          </a:p>
          <a:p>
            <a:pPr algn="just" eaLnBrk="0" hangingPunct="0"/>
            <a:r>
              <a:rPr lang="fr-FR" altLang="ko-KR" sz="1100" u="sng" dirty="0">
                <a:latin typeface="Century Gothic" pitchFamily="34" charset="0"/>
                <a:cs typeface="Times New Roman" pitchFamily="18" charset="0"/>
              </a:rPr>
              <a:t>Limitation globale des dettes</a:t>
            </a:r>
            <a:r>
              <a:rPr lang="fr-FR" altLang="ko-KR" sz="1100" dirty="0">
                <a:latin typeface="Century Gothic" pitchFamily="34" charset="0"/>
                <a:cs typeface="Times New Roman" pitchFamily="18" charset="0"/>
              </a:rPr>
              <a:t> : lorsque la valeur du patrimoine taxable est supérieure à 5 M€ et que le montant des dépenses excède 60% de cette valeur, la fraction des dettes excédant cette limite n’est déductible qu’à hauteur de 50% de cet excédent.</a:t>
            </a:r>
            <a:endParaRPr lang="fr-FR" altLang="ko-KR" sz="1100" dirty="0"/>
          </a:p>
          <a:p>
            <a:endParaRPr lang="fr-FR" sz="1100" dirty="0"/>
          </a:p>
        </p:txBody>
      </p:sp>
      <p:sp>
        <p:nvSpPr>
          <p:cNvPr id="10" name="Rectangle 6">
            <a:extLst>
              <a:ext uri="{FF2B5EF4-FFF2-40B4-BE49-F238E27FC236}">
                <a16:creationId xmlns="" xmlns:a16="http://schemas.microsoft.com/office/drawing/2014/main" id="{348F6742-334C-4A2C-8494-9A785549474B}"/>
              </a:ext>
            </a:extLst>
          </p:cNvPr>
          <p:cNvSpPr>
            <a:spLocks noChangeArrowheads="1"/>
          </p:cNvSpPr>
          <p:nvPr/>
        </p:nvSpPr>
        <p:spPr bwMode="auto">
          <a:xfrm>
            <a:off x="301263" y="1795550"/>
            <a:ext cx="3038136" cy="16069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2663" tIns="52153" rIns="-103187" bIns="0"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algn="just" eaLnBrk="0" hangingPunct="0"/>
            <a:endParaRPr lang="fr-FR" altLang="ko-KR" sz="1200" dirty="0">
              <a:latin typeface="Century Gothic" pitchFamily="34" charset="0"/>
              <a:cs typeface="Times New Roman" pitchFamily="18" charset="0"/>
            </a:endParaRPr>
          </a:p>
          <a:p>
            <a:pPr algn="just" eaLnBrk="0" hangingPunct="0"/>
            <a:r>
              <a:rPr lang="fr-FR" altLang="ko-KR" sz="1200" u="sng" dirty="0">
                <a:latin typeface="Century Gothic" pitchFamily="34" charset="0"/>
                <a:cs typeface="Times New Roman" pitchFamily="18" charset="0"/>
              </a:rPr>
              <a:t>Assiette d’imposition</a:t>
            </a:r>
            <a:r>
              <a:rPr lang="fr-FR" altLang="ko-KR" sz="1200" dirty="0">
                <a:latin typeface="Century Gothic" pitchFamily="34" charset="0"/>
                <a:cs typeface="Times New Roman" pitchFamily="18" charset="0"/>
              </a:rPr>
              <a:t> </a:t>
            </a:r>
            <a:r>
              <a:rPr lang="fr-FR" altLang="ko-KR" sz="1100" dirty="0">
                <a:latin typeface="Century Gothic" pitchFamily="34" charset="0"/>
                <a:cs typeface="Times New Roman" pitchFamily="18" charset="0"/>
              </a:rPr>
              <a:t>: ensemble des immeubles détenus directement par les redevables mais également les immeubles détenus indirectement via des sociétés ou des organismes de placement lorsque ces immeubles ne sont pas affectés à l’activité des entités en question.</a:t>
            </a:r>
          </a:p>
          <a:p>
            <a:pPr eaLnBrk="0" hangingPunct="0"/>
            <a:endParaRPr lang="fr-FR" altLang="ko-KR" sz="1100" dirty="0">
              <a:latin typeface="Century Gothic" pitchFamily="34" charset="0"/>
              <a:cs typeface="Times New Roman" pitchFamily="18" charset="0"/>
            </a:endParaRPr>
          </a:p>
        </p:txBody>
      </p:sp>
      <p:sp>
        <p:nvSpPr>
          <p:cNvPr id="7" name="ZoneTexte 6">
            <a:extLst>
              <a:ext uri="{FF2B5EF4-FFF2-40B4-BE49-F238E27FC236}">
                <a16:creationId xmlns="" xmlns:a16="http://schemas.microsoft.com/office/drawing/2014/main" id="{9BEF10A1-63C4-48F8-AB4C-4E3F5BB0AC50}"/>
              </a:ext>
            </a:extLst>
          </p:cNvPr>
          <p:cNvSpPr txBox="1"/>
          <p:nvPr/>
        </p:nvSpPr>
        <p:spPr>
          <a:xfrm>
            <a:off x="3735991" y="1962324"/>
            <a:ext cx="3672408" cy="292388"/>
          </a:xfrm>
          <a:prstGeom prst="rect">
            <a:avLst/>
          </a:prstGeom>
          <a:noFill/>
        </p:spPr>
        <p:txBody>
          <a:bodyPr wrap="square" rtlCol="0">
            <a:spAutoFit/>
          </a:bodyPr>
          <a:lstStyle/>
          <a:p>
            <a:pPr eaLnBrk="0" hangingPunct="0"/>
            <a:r>
              <a:rPr lang="fr-FR" altLang="ko-KR" sz="1300" b="1" dirty="0">
                <a:solidFill>
                  <a:prstClr val="black"/>
                </a:solidFill>
                <a:latin typeface="Century Gothic" pitchFamily="34" charset="0"/>
                <a:cs typeface="Times New Roman" pitchFamily="18" charset="0"/>
              </a:rPr>
              <a:t>Barème progressif de l’IFI 2021*</a:t>
            </a:r>
          </a:p>
        </p:txBody>
      </p:sp>
      <p:sp>
        <p:nvSpPr>
          <p:cNvPr id="12" name="ZoneTexte 11">
            <a:extLst>
              <a:ext uri="{FF2B5EF4-FFF2-40B4-BE49-F238E27FC236}">
                <a16:creationId xmlns="" xmlns:a16="http://schemas.microsoft.com/office/drawing/2014/main" id="{2BC3EB7D-D67C-4F65-AED2-71DDB549980C}"/>
              </a:ext>
            </a:extLst>
          </p:cNvPr>
          <p:cNvSpPr txBox="1"/>
          <p:nvPr/>
        </p:nvSpPr>
        <p:spPr>
          <a:xfrm>
            <a:off x="3745219" y="4100861"/>
            <a:ext cx="3504617" cy="597767"/>
          </a:xfrm>
          <a:prstGeom prst="rect">
            <a:avLst/>
          </a:prstGeom>
          <a:noFill/>
        </p:spPr>
        <p:txBody>
          <a:bodyPr wrap="square" lIns="104306" tIns="52153" rIns="104306" bIns="52153" rtlCol="0">
            <a:spAutoFit/>
          </a:bodyPr>
          <a:lstStyle/>
          <a:p>
            <a:pPr algn="just" eaLnBrk="0" hangingPunct="0"/>
            <a:r>
              <a:rPr lang="fr-FR" sz="800" i="1" dirty="0">
                <a:latin typeface="Century Gothic" pitchFamily="34" charset="0"/>
                <a:cs typeface="Times New Roman" pitchFamily="18" charset="0"/>
              </a:rPr>
              <a:t>* Pour les patrimoines compris entre 1,3 et 1,4 M€, une décote vient s'imputer sur le montant de l'IFI calculé selon le barème en vigueur. Calcul : 17 500 € - 1,25 % de la valeur nette taxable du patrimoine.</a:t>
            </a:r>
          </a:p>
        </p:txBody>
      </p:sp>
      <p:sp>
        <p:nvSpPr>
          <p:cNvPr id="13" name="Rectangle 12">
            <a:extLst>
              <a:ext uri="{FF2B5EF4-FFF2-40B4-BE49-F238E27FC236}">
                <a16:creationId xmlns="" xmlns:a16="http://schemas.microsoft.com/office/drawing/2014/main" id="{5543A39E-6568-384A-B323-A702CE961480}"/>
              </a:ext>
            </a:extLst>
          </p:cNvPr>
          <p:cNvSpPr/>
          <p:nvPr/>
        </p:nvSpPr>
        <p:spPr>
          <a:xfrm>
            <a:off x="5278848" y="3950338"/>
            <a:ext cx="2030175" cy="244234"/>
          </a:xfrm>
          <a:prstGeom prst="rect">
            <a:avLst/>
          </a:prstGeom>
        </p:spPr>
        <p:txBody>
          <a:bodyPr wrap="square">
            <a:spAutoFit/>
          </a:bodyPr>
          <a:lstStyle/>
          <a:p>
            <a:pPr algn="r">
              <a:lnSpc>
                <a:spcPct val="107000"/>
              </a:lnSpc>
              <a:spcAft>
                <a:spcPts val="0"/>
              </a:spcAft>
            </a:pPr>
            <a:r>
              <a:rPr lang="fr-FR" sz="1000" i="1" dirty="0">
                <a:latin typeface="Century Gothic" panose="020B0502020202020204" pitchFamily="34" charset="0"/>
                <a:ea typeface="Calibri" panose="020F0502020204030204" pitchFamily="34" charset="0"/>
                <a:cs typeface="Times New Roman" panose="02020603050405020304" pitchFamily="18" charset="0"/>
              </a:rPr>
              <a:t>Witam MFO</a:t>
            </a:r>
            <a:endParaRPr lang="fr-FR" sz="1000" dirty="0">
              <a:effectLst/>
              <a:latin typeface="Century Gothic" panose="020B0502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306040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txBox="1">
            <a:spLocks/>
          </p:cNvSpPr>
          <p:nvPr/>
        </p:nvSpPr>
        <p:spPr>
          <a:xfrm>
            <a:off x="49200" y="378348"/>
            <a:ext cx="7383471" cy="1323872"/>
          </a:xfrm>
          <a:prstGeom prst="rect">
            <a:avLst/>
          </a:prstGeom>
        </p:spPr>
        <p:txBody>
          <a:bodyPr vert="horz" lIns="118983" tIns="59492" rIns="118983" bIns="59492" rtlCol="0" anchor="ctr">
            <a:noAutofit/>
          </a:bodyPr>
          <a:lstStyle>
            <a:lvl1pPr algn="ctr" defTabSz="1028700" rtl="0" eaLnBrk="1" latinLnBrk="0" hangingPunct="1">
              <a:spcBef>
                <a:spcPct val="0"/>
              </a:spcBef>
              <a:buNone/>
              <a:defRPr sz="5000" kern="1200">
                <a:solidFill>
                  <a:schemeClr val="tx1"/>
                </a:solidFill>
                <a:latin typeface="+mj-lt"/>
                <a:ea typeface="+mj-ea"/>
                <a:cs typeface="+mj-cs"/>
              </a:defRPr>
            </a:lvl1pPr>
          </a:lstStyle>
          <a:p>
            <a:pPr marL="126009" algn="l">
              <a:tabLst>
                <a:tab pos="617538" algn="l"/>
                <a:tab pos="6996113" algn="r"/>
              </a:tabLst>
            </a:pPr>
            <a:r>
              <a:rPr lang="fr-FR" sz="1500" b="1" dirty="0">
                <a:latin typeface="Century Gothic" panose="020B0502020202020204" pitchFamily="34" charset="0"/>
              </a:rPr>
              <a:t/>
            </a:r>
            <a:br>
              <a:rPr lang="fr-FR" sz="1500" b="1" dirty="0">
                <a:latin typeface="Century Gothic" panose="020B0502020202020204" pitchFamily="34" charset="0"/>
              </a:rPr>
            </a:br>
            <a:r>
              <a:rPr lang="fr-FR" sz="1500" b="1" dirty="0">
                <a:latin typeface="Century Gothic" panose="020B0502020202020204" pitchFamily="34" charset="0"/>
              </a:rPr>
              <a:t/>
            </a:r>
            <a:br>
              <a:rPr lang="fr-FR" sz="1500" b="1" dirty="0">
                <a:latin typeface="Century Gothic" panose="020B0502020202020204" pitchFamily="34" charset="0"/>
              </a:rPr>
            </a:br>
            <a:r>
              <a:rPr lang="fr-FR" sz="2300" b="1" dirty="0">
                <a:solidFill>
                  <a:srgbClr val="3E8994"/>
                </a:solidFill>
                <a:latin typeface="Century Gothic" panose="020B0502020202020204" pitchFamily="34" charset="0"/>
                <a:cs typeface="Arial" pitchFamily="34" charset="0"/>
              </a:rPr>
              <a:t>▐</a:t>
            </a:r>
            <a:r>
              <a:rPr lang="fr-FR" sz="2300" b="1" dirty="0">
                <a:latin typeface="Century Gothic" panose="020B0502020202020204" pitchFamily="34" charset="0"/>
                <a:cs typeface="Arial" pitchFamily="34" charset="0"/>
              </a:rPr>
              <a:t>	</a:t>
            </a:r>
            <a:r>
              <a:rPr lang="fr-FR" sz="2300" u="sng" dirty="0">
                <a:solidFill>
                  <a:schemeClr val="tx1">
                    <a:lumMod val="50000"/>
                    <a:lumOff val="50000"/>
                  </a:schemeClr>
                </a:solidFill>
                <a:latin typeface="Century Gothic" panose="020B0502020202020204" pitchFamily="34" charset="0"/>
                <a:cs typeface="Arial" pitchFamily="34" charset="0"/>
              </a:rPr>
              <a:t>Droits de mutation à titre gratuit (DMTG) 	</a:t>
            </a:r>
            <a:r>
              <a:rPr lang="fr-FR" sz="1600" u="sng" dirty="0">
                <a:solidFill>
                  <a:schemeClr val="tx1">
                    <a:lumMod val="50000"/>
                    <a:lumOff val="50000"/>
                  </a:schemeClr>
                </a:solidFill>
                <a:latin typeface="Century Gothic" panose="020B0502020202020204" pitchFamily="34" charset="0"/>
                <a:cs typeface="Arial" pitchFamily="34" charset="0"/>
              </a:rPr>
              <a:t>1/2</a:t>
            </a:r>
            <a:endParaRPr lang="fr-FR" sz="2300" u="sng" dirty="0">
              <a:solidFill>
                <a:schemeClr val="tx1">
                  <a:lumMod val="50000"/>
                  <a:lumOff val="50000"/>
                </a:schemeClr>
              </a:solidFill>
              <a:latin typeface="Century Gothic" panose="020B0502020202020204" pitchFamily="34" charset="0"/>
              <a:cs typeface="Arial" pitchFamily="34" charset="0"/>
            </a:endParaRPr>
          </a:p>
        </p:txBody>
      </p:sp>
      <p:sp>
        <p:nvSpPr>
          <p:cNvPr id="4" name="Rectangle 4"/>
          <p:cNvSpPr>
            <a:spLocks noChangeArrowheads="1"/>
          </p:cNvSpPr>
          <p:nvPr/>
        </p:nvSpPr>
        <p:spPr bwMode="auto">
          <a:xfrm>
            <a:off x="381831" y="1530276"/>
            <a:ext cx="6685702" cy="3758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2663" tIns="52153" rIns="-103187" bIns="0"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algn="just" eaLnBrk="0" hangingPunct="0"/>
            <a:r>
              <a:rPr lang="fr-FR" altLang="fr-FR" sz="1050" dirty="0">
                <a:latin typeface="Century Gothic" pitchFamily="34" charset="0"/>
                <a:ea typeface="Times New Roman" pitchFamily="18" charset="0"/>
                <a:cs typeface="Times New Roman" pitchFamily="18" charset="0"/>
              </a:rPr>
              <a:t>Les transmissions issues de donations ou successions sont soumises aux DMTG après application d’un abattement en fonction du lien de parenté entre le bénéficiaire (ou héritier) et le donateur (ou défunt).</a:t>
            </a:r>
            <a:r>
              <a:rPr lang="fr-FR" altLang="ko-KR" sz="1050" i="1" dirty="0">
                <a:latin typeface="Century Gothic" pitchFamily="34" charset="0"/>
                <a:ea typeface="Times New Roman" pitchFamily="18" charset="0"/>
                <a:cs typeface="Times New Roman" pitchFamily="18" charset="0"/>
              </a:rPr>
              <a:t> </a:t>
            </a:r>
            <a:endParaRPr lang="fr-FR" altLang="ko-KR" sz="1050" dirty="0"/>
          </a:p>
        </p:txBody>
      </p:sp>
      <p:sp>
        <p:nvSpPr>
          <p:cNvPr id="5" name="ZoneTexte 4"/>
          <p:cNvSpPr txBox="1"/>
          <p:nvPr/>
        </p:nvSpPr>
        <p:spPr>
          <a:xfrm>
            <a:off x="381832" y="1944977"/>
            <a:ext cx="5037292" cy="305379"/>
          </a:xfrm>
          <a:prstGeom prst="rect">
            <a:avLst/>
          </a:prstGeom>
          <a:noFill/>
        </p:spPr>
        <p:txBody>
          <a:bodyPr wrap="none" lIns="104306" tIns="52153" rIns="104306" bIns="52153" rtlCol="0">
            <a:spAutoFit/>
          </a:bodyPr>
          <a:lstStyle/>
          <a:p>
            <a:pPr eaLnBrk="0" fontAlgn="base" hangingPunct="0">
              <a:spcBef>
                <a:spcPct val="0"/>
              </a:spcBef>
              <a:spcAft>
                <a:spcPct val="0"/>
              </a:spcAft>
            </a:pPr>
            <a:r>
              <a:rPr lang="fr-FR" altLang="ko-KR" sz="1300" b="1" dirty="0">
                <a:solidFill>
                  <a:prstClr val="black"/>
                </a:solidFill>
                <a:latin typeface="Century Gothic" pitchFamily="34" charset="0"/>
                <a:ea typeface="Times New Roman" pitchFamily="18" charset="0"/>
                <a:cs typeface="Times New Roman" pitchFamily="18" charset="0"/>
              </a:rPr>
              <a:t>Exonérations et abattements 2021 – </a:t>
            </a:r>
            <a:r>
              <a:rPr lang="fr-FR" altLang="ko-KR" sz="1300" b="1" dirty="0">
                <a:solidFill>
                  <a:srgbClr val="3E8994"/>
                </a:solidFill>
                <a:latin typeface="Century Gothic" pitchFamily="34" charset="0"/>
                <a:ea typeface="Times New Roman" pitchFamily="18" charset="0"/>
                <a:cs typeface="Times New Roman" pitchFamily="18" charset="0"/>
              </a:rPr>
              <a:t>     </a:t>
            </a:r>
            <a:r>
              <a:rPr lang="fr-FR" altLang="ko-KR" sz="1300" b="1" dirty="0">
                <a:solidFill>
                  <a:prstClr val="black"/>
                </a:solidFill>
                <a:latin typeface="Century Gothic" pitchFamily="34" charset="0"/>
                <a:ea typeface="Times New Roman" pitchFamily="18" charset="0"/>
                <a:cs typeface="Times New Roman" pitchFamily="18" charset="0"/>
              </a:rPr>
              <a:t>Rappel fiscal : 15 ans </a:t>
            </a:r>
            <a:endParaRPr lang="fr-FR" altLang="ko-KR" sz="1300" dirty="0">
              <a:solidFill>
                <a:prstClr val="black"/>
              </a:solidFill>
              <a:latin typeface="Arial" pitchFamily="34" charset="0"/>
              <a:cs typeface="Arial" pitchFamily="34" charset="0"/>
            </a:endParaRPr>
          </a:p>
        </p:txBody>
      </p:sp>
      <p:sp>
        <p:nvSpPr>
          <p:cNvPr id="6" name="ZoneTexte 5"/>
          <p:cNvSpPr txBox="1"/>
          <p:nvPr/>
        </p:nvSpPr>
        <p:spPr>
          <a:xfrm>
            <a:off x="381832" y="7114164"/>
            <a:ext cx="5886883" cy="320768"/>
          </a:xfrm>
          <a:prstGeom prst="rect">
            <a:avLst/>
          </a:prstGeom>
          <a:noFill/>
        </p:spPr>
        <p:txBody>
          <a:bodyPr wrap="none" lIns="104306" tIns="52153" rIns="104306" bIns="52153" rtlCol="0">
            <a:spAutoFit/>
          </a:bodyPr>
          <a:lstStyle/>
          <a:p>
            <a:pPr eaLnBrk="0" fontAlgn="base" hangingPunct="0">
              <a:spcBef>
                <a:spcPct val="0"/>
              </a:spcBef>
              <a:spcAft>
                <a:spcPct val="0"/>
              </a:spcAft>
            </a:pPr>
            <a:r>
              <a:rPr lang="fr-FR" altLang="ko-KR" sz="1300" b="1" dirty="0">
                <a:solidFill>
                  <a:prstClr val="black"/>
                </a:solidFill>
                <a:latin typeface="Century Gothic" pitchFamily="34" charset="0"/>
                <a:ea typeface="Times New Roman" pitchFamily="18" charset="0"/>
                <a:cs typeface="Times New Roman" pitchFamily="18" charset="0"/>
              </a:rPr>
              <a:t>Barème des droits de mutation à titre gratuit (donation ou succession)</a:t>
            </a:r>
            <a:r>
              <a:rPr lang="fr-FR" altLang="ko-KR" sz="1400" b="1" dirty="0">
                <a:solidFill>
                  <a:prstClr val="black"/>
                </a:solidFill>
                <a:latin typeface="Century Gothic" pitchFamily="34" charset="0"/>
                <a:ea typeface="Times New Roman" pitchFamily="18" charset="0"/>
                <a:cs typeface="Times New Roman" pitchFamily="18" charset="0"/>
              </a:rPr>
              <a:t> </a:t>
            </a:r>
            <a:endParaRPr lang="fr-FR" altLang="ko-KR" sz="800" dirty="0">
              <a:solidFill>
                <a:prstClr val="black"/>
              </a:solidFill>
              <a:latin typeface="Arial" pitchFamily="34" charset="0"/>
              <a:cs typeface="Arial" pitchFamily="34" charset="0"/>
            </a:endParaRPr>
          </a:p>
        </p:txBody>
      </p:sp>
      <p:sp>
        <p:nvSpPr>
          <p:cNvPr id="8" name="ZoneTexte 7"/>
          <p:cNvSpPr txBox="1"/>
          <p:nvPr/>
        </p:nvSpPr>
        <p:spPr>
          <a:xfrm>
            <a:off x="366187" y="7376354"/>
            <a:ext cx="3676342" cy="274602"/>
          </a:xfrm>
          <a:prstGeom prst="rect">
            <a:avLst/>
          </a:prstGeom>
          <a:noFill/>
        </p:spPr>
        <p:txBody>
          <a:bodyPr wrap="none" lIns="104306" tIns="52153" rIns="104306" bIns="52153" rtlCol="0">
            <a:spAutoFit/>
          </a:bodyPr>
          <a:lstStyle/>
          <a:p>
            <a:pPr eaLnBrk="0" fontAlgn="base" hangingPunct="0">
              <a:spcBef>
                <a:spcPts val="1369"/>
              </a:spcBef>
              <a:spcAft>
                <a:spcPct val="0"/>
              </a:spcAft>
              <a:buFontTx/>
              <a:buChar char="•"/>
            </a:pPr>
            <a:r>
              <a:rPr lang="fr-FR" altLang="ko-KR" sz="1100" i="1" dirty="0">
                <a:solidFill>
                  <a:prstClr val="black"/>
                </a:solidFill>
                <a:latin typeface="Century Gothic" pitchFamily="34" charset="0"/>
                <a:ea typeface="Calibri" pitchFamily="34" charset="0"/>
                <a:cs typeface="Times New Roman" pitchFamily="18" charset="0"/>
              </a:rPr>
              <a:t>  Entre conjoints ou pacsés (</a:t>
            </a:r>
            <a:r>
              <a:rPr lang="fr-FR" altLang="ko-KR" sz="1050" i="1" dirty="0">
                <a:solidFill>
                  <a:prstClr val="black"/>
                </a:solidFill>
                <a:latin typeface="Century Gothic" pitchFamily="34" charset="0"/>
                <a:ea typeface="Calibri" pitchFamily="34" charset="0"/>
                <a:cs typeface="Times New Roman" pitchFamily="18" charset="0"/>
              </a:rPr>
              <a:t>donations</a:t>
            </a:r>
            <a:r>
              <a:rPr lang="fr-FR" altLang="ko-KR" sz="1100" i="1" dirty="0">
                <a:solidFill>
                  <a:prstClr val="black"/>
                </a:solidFill>
                <a:latin typeface="Century Gothic" pitchFamily="34" charset="0"/>
                <a:ea typeface="Calibri" pitchFamily="34" charset="0"/>
                <a:cs typeface="Times New Roman" pitchFamily="18" charset="0"/>
              </a:rPr>
              <a:t> seulement)</a:t>
            </a:r>
            <a:endParaRPr lang="fr-FR" altLang="ko-KR" sz="1100" dirty="0">
              <a:solidFill>
                <a:prstClr val="black"/>
              </a:solidFill>
              <a:latin typeface="Arial" pitchFamily="34" charset="0"/>
              <a:cs typeface="Arial" pitchFamily="34" charset="0"/>
            </a:endParaRPr>
          </a:p>
        </p:txBody>
      </p:sp>
      <p:sp>
        <p:nvSpPr>
          <p:cNvPr id="12" name="ZoneTexte 11"/>
          <p:cNvSpPr txBox="1"/>
          <p:nvPr/>
        </p:nvSpPr>
        <p:spPr>
          <a:xfrm>
            <a:off x="3996655" y="7376354"/>
            <a:ext cx="2148640" cy="274602"/>
          </a:xfrm>
          <a:prstGeom prst="rect">
            <a:avLst/>
          </a:prstGeom>
          <a:noFill/>
        </p:spPr>
        <p:txBody>
          <a:bodyPr wrap="square" lIns="104306" tIns="52153" rIns="104306" bIns="52153" rtlCol="0">
            <a:spAutoFit/>
          </a:bodyPr>
          <a:lstStyle/>
          <a:p>
            <a:pPr eaLnBrk="0" fontAlgn="base" hangingPunct="0">
              <a:spcBef>
                <a:spcPts val="1369"/>
              </a:spcBef>
              <a:spcAft>
                <a:spcPct val="0"/>
              </a:spcAft>
              <a:buFontTx/>
              <a:buChar char="•"/>
            </a:pPr>
            <a:r>
              <a:rPr lang="fr-FR" altLang="ko-KR" sz="1100" i="1" dirty="0">
                <a:solidFill>
                  <a:prstClr val="black"/>
                </a:solidFill>
                <a:latin typeface="Century Gothic" pitchFamily="34" charset="0"/>
                <a:ea typeface="Calibri" pitchFamily="34" charset="0"/>
                <a:cs typeface="Times New Roman" pitchFamily="18" charset="0"/>
              </a:rPr>
              <a:t>  En </a:t>
            </a:r>
            <a:r>
              <a:rPr lang="fr-FR" altLang="ko-KR" sz="1050" i="1" dirty="0">
                <a:solidFill>
                  <a:prstClr val="black"/>
                </a:solidFill>
                <a:latin typeface="Century Gothic" pitchFamily="34" charset="0"/>
                <a:ea typeface="Calibri" pitchFamily="34" charset="0"/>
                <a:cs typeface="Times New Roman" pitchFamily="18" charset="0"/>
              </a:rPr>
              <a:t>ligne</a:t>
            </a:r>
            <a:r>
              <a:rPr lang="fr-FR" altLang="ko-KR" sz="1100" i="1" dirty="0">
                <a:solidFill>
                  <a:prstClr val="black"/>
                </a:solidFill>
                <a:latin typeface="Century Gothic" pitchFamily="34" charset="0"/>
                <a:ea typeface="Calibri" pitchFamily="34" charset="0"/>
                <a:cs typeface="Times New Roman" pitchFamily="18" charset="0"/>
              </a:rPr>
              <a:t> directe</a:t>
            </a:r>
            <a:endParaRPr lang="fr-FR" altLang="ko-KR" sz="1100" dirty="0">
              <a:solidFill>
                <a:prstClr val="black"/>
              </a:solidFill>
              <a:latin typeface="Arial" pitchFamily="34" charset="0"/>
              <a:cs typeface="Arial" pitchFamily="34" charset="0"/>
            </a:endParaRPr>
          </a:p>
        </p:txBody>
      </p:sp>
      <p:sp>
        <p:nvSpPr>
          <p:cNvPr id="13" name="ZoneTexte 12">
            <a:extLst>
              <a:ext uri="{FF2B5EF4-FFF2-40B4-BE49-F238E27FC236}">
                <a16:creationId xmlns="" xmlns:a16="http://schemas.microsoft.com/office/drawing/2014/main" id="{B01AAE53-DFF7-4736-B537-9FAC98AE7B17}"/>
              </a:ext>
            </a:extLst>
          </p:cNvPr>
          <p:cNvSpPr txBox="1"/>
          <p:nvPr/>
        </p:nvSpPr>
        <p:spPr>
          <a:xfrm>
            <a:off x="396255" y="10171236"/>
            <a:ext cx="3384376" cy="228435"/>
          </a:xfrm>
          <a:prstGeom prst="rect">
            <a:avLst/>
          </a:prstGeom>
          <a:noFill/>
        </p:spPr>
        <p:txBody>
          <a:bodyPr wrap="square" lIns="104306" tIns="52153" rIns="104306" bIns="52153" rtlCol="0">
            <a:spAutoFit/>
          </a:bodyPr>
          <a:lstStyle/>
          <a:p>
            <a:pPr eaLnBrk="0" fontAlgn="base" hangingPunct="0">
              <a:spcBef>
                <a:spcPts val="1369"/>
              </a:spcBef>
              <a:spcAft>
                <a:spcPct val="0"/>
              </a:spcAft>
            </a:pPr>
            <a:r>
              <a:rPr lang="fr-FR" altLang="ko-KR" sz="800" i="1" dirty="0">
                <a:solidFill>
                  <a:prstClr val="black"/>
                </a:solidFill>
                <a:latin typeface="Century Gothic" panose="020B0502020202020204" pitchFamily="34" charset="0"/>
                <a:cs typeface="Arial" pitchFamily="34" charset="0"/>
              </a:rPr>
              <a:t>* M = Montant de la donation ou de la succession reçue</a:t>
            </a:r>
          </a:p>
        </p:txBody>
      </p:sp>
      <p:sp>
        <p:nvSpPr>
          <p:cNvPr id="9" name="ZoneTexte 8">
            <a:extLst>
              <a:ext uri="{FF2B5EF4-FFF2-40B4-BE49-F238E27FC236}">
                <a16:creationId xmlns="" xmlns:a16="http://schemas.microsoft.com/office/drawing/2014/main" id="{0C14F017-419E-42A9-B346-46303D11C12D}"/>
              </a:ext>
            </a:extLst>
          </p:cNvPr>
          <p:cNvSpPr txBox="1"/>
          <p:nvPr/>
        </p:nvSpPr>
        <p:spPr>
          <a:xfrm>
            <a:off x="474991" y="5274692"/>
            <a:ext cx="6685703" cy="1559569"/>
          </a:xfrm>
          <a:prstGeom prst="rect">
            <a:avLst/>
          </a:prstGeom>
          <a:solidFill>
            <a:srgbClr val="D7EAED"/>
          </a:solidFill>
        </p:spPr>
        <p:txBody>
          <a:bodyPr wrap="square" lIns="104306" tIns="52153" rIns="104306" bIns="52153" rtlCol="0">
            <a:spAutoFit/>
          </a:bodyPr>
          <a:lstStyle/>
          <a:p>
            <a:pPr algn="just"/>
            <a:r>
              <a:rPr lang="fr-FR" sz="1050" dirty="0">
                <a:effectLst/>
                <a:latin typeface="Century Gothic" panose="020B0502020202020204" pitchFamily="34" charset="0"/>
                <a:ea typeface="Calibri" panose="020F0502020204030204" pitchFamily="34" charset="0"/>
              </a:rPr>
              <a:t>       Abattement temporaire (</a:t>
            </a:r>
            <a:r>
              <a:rPr lang="fr-FR" sz="1050" dirty="0">
                <a:effectLst/>
                <a:latin typeface="Century Gothic" panose="020B0502020202020204" pitchFamily="34" charset="0"/>
                <a:ea typeface="Calibri" panose="020F0502020204030204" pitchFamily="34" charset="0"/>
                <a:hlinkClick r:id="rId2">
                  <a:extLst>
                    <a:ext uri="{A12FA001-AC4F-418D-AE19-62706E023703}">
                      <ahyp:hlinkClr xmlns="" xmlns:ahyp="http://schemas.microsoft.com/office/drawing/2018/hyperlinkcolor" val="tx"/>
                    </a:ext>
                  </a:extLst>
                </a:hlinkClick>
              </a:rPr>
              <a:t>article 790A bis du CGI</a:t>
            </a:r>
            <a:r>
              <a:rPr lang="fr-FR" sz="1050" dirty="0">
                <a:effectLst/>
                <a:latin typeface="Century Gothic" panose="020B0502020202020204" pitchFamily="34" charset="0"/>
                <a:ea typeface="Calibri" panose="020F0502020204030204" pitchFamily="34" charset="0"/>
              </a:rPr>
              <a:t>): jusqu'au </a:t>
            </a:r>
            <a:r>
              <a:rPr lang="fr-FR" sz="1050" b="1" dirty="0">
                <a:effectLst/>
                <a:latin typeface="Century Gothic" panose="020B0502020202020204" pitchFamily="34" charset="0"/>
                <a:ea typeface="Calibri" panose="020F0502020204030204" pitchFamily="34" charset="0"/>
              </a:rPr>
              <a:t>30 juin 2021, </a:t>
            </a:r>
            <a:r>
              <a:rPr lang="fr-FR" sz="1050" dirty="0">
                <a:effectLst/>
                <a:latin typeface="Century Gothic" panose="020B0502020202020204" pitchFamily="34" charset="0"/>
                <a:ea typeface="Calibri" panose="020F0502020204030204" pitchFamily="34" charset="0"/>
              </a:rPr>
              <a:t>un abattement supplémentaire de 100 000 € </a:t>
            </a:r>
            <a:r>
              <a:rPr lang="fr-FR" sz="1050" dirty="0">
                <a:solidFill>
                  <a:srgbClr val="FF0000"/>
                </a:solidFill>
                <a:effectLst/>
                <a:latin typeface="Century Gothic" panose="020B0502020202020204" pitchFamily="34" charset="0"/>
                <a:ea typeface="Calibri" panose="020F0502020204030204" pitchFamily="34" charset="0"/>
              </a:rPr>
              <a:t>par donateur</a:t>
            </a:r>
            <a:r>
              <a:rPr lang="fr-FR" sz="1050" dirty="0">
                <a:effectLst/>
                <a:latin typeface="Century Gothic" panose="020B0502020202020204" pitchFamily="34" charset="0"/>
                <a:ea typeface="Calibri" panose="020F0502020204030204" pitchFamily="34" charset="0"/>
              </a:rPr>
              <a:t> s’applique en cas de donation de sommes d’argent consentie en pleine propriété à un enfant, un petit-enfant, un arrière-petit-enfant ou, à défaut d'une telle descendance, un neveu ou une nièce, si elles sont affectées par le donataire, au plus tard, le dernier jour du troisième mois suivant le transfert à :</a:t>
            </a:r>
          </a:p>
          <a:p>
            <a:pPr marL="342900" lvl="0" indent="-342900" algn="just">
              <a:buFont typeface="Symbol" panose="05050102010706020507" pitchFamily="18" charset="2"/>
              <a:buChar char=""/>
            </a:pPr>
            <a:r>
              <a:rPr lang="fr-FR" sz="1050" dirty="0">
                <a:effectLst/>
                <a:latin typeface="Century Gothic" panose="020B0502020202020204" pitchFamily="34" charset="0"/>
                <a:ea typeface="Calibri" panose="020F0502020204030204" pitchFamily="34" charset="0"/>
              </a:rPr>
              <a:t>la création ou au développement d’une petite entreprise de moins de 50 salariés (via une augmentation de capital), sous réserve de respecter certaines conditions,</a:t>
            </a:r>
          </a:p>
          <a:p>
            <a:pPr marL="342900" lvl="0" indent="-342900" algn="just">
              <a:buFont typeface="Symbol" panose="05050102010706020507" pitchFamily="18" charset="2"/>
              <a:buChar char=""/>
            </a:pPr>
            <a:r>
              <a:rPr lang="fr-FR" sz="1050" dirty="0">
                <a:effectLst/>
                <a:latin typeface="Century Gothic" panose="020B0502020202020204" pitchFamily="34" charset="0"/>
                <a:ea typeface="Calibri" panose="020F0502020204030204" pitchFamily="34" charset="0"/>
              </a:rPr>
              <a:t>le financement de travaux d’économie d’énergie dans sa résidence principale,</a:t>
            </a:r>
          </a:p>
          <a:p>
            <a:pPr marL="342900" lvl="0" indent="-342900" algn="just">
              <a:buFont typeface="Symbol" panose="05050102010706020507" pitchFamily="18" charset="2"/>
              <a:buChar char=""/>
            </a:pPr>
            <a:r>
              <a:rPr lang="fr-FR" sz="1050" dirty="0">
                <a:effectLst/>
                <a:latin typeface="Century Gothic" panose="020B0502020202020204" pitchFamily="34" charset="0"/>
                <a:ea typeface="Calibri" panose="020F0502020204030204" pitchFamily="34" charset="0"/>
              </a:rPr>
              <a:t>la construction de son habitation principale.</a:t>
            </a:r>
          </a:p>
        </p:txBody>
      </p:sp>
      <p:pic>
        <p:nvPicPr>
          <p:cNvPr id="11271" name="Image 15">
            <a:extLst>
              <a:ext uri="{FF2B5EF4-FFF2-40B4-BE49-F238E27FC236}">
                <a16:creationId xmlns="" xmlns:a16="http://schemas.microsoft.com/office/drawing/2014/main" id="{BEA52412-4319-4CD1-826B-CD886B2281D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2279" y="5309741"/>
            <a:ext cx="1809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ZoneTexte 21">
            <a:extLst>
              <a:ext uri="{FF2B5EF4-FFF2-40B4-BE49-F238E27FC236}">
                <a16:creationId xmlns="" xmlns:a16="http://schemas.microsoft.com/office/drawing/2014/main" id="{41D7B13D-02C3-45B6-82A3-556198C8E2A6}"/>
              </a:ext>
            </a:extLst>
          </p:cNvPr>
          <p:cNvSpPr txBox="1"/>
          <p:nvPr/>
        </p:nvSpPr>
        <p:spPr>
          <a:xfrm>
            <a:off x="381830" y="6788021"/>
            <a:ext cx="6797601" cy="430887"/>
          </a:xfrm>
          <a:prstGeom prst="rect">
            <a:avLst/>
          </a:prstGeom>
          <a:noFill/>
        </p:spPr>
        <p:txBody>
          <a:bodyPr wrap="square">
            <a:spAutoFit/>
          </a:bodyPr>
          <a:lstStyle/>
          <a:p>
            <a:pPr algn="just"/>
            <a:r>
              <a:rPr lang="fr-FR" sz="1050" b="1" dirty="0">
                <a:effectLst/>
                <a:latin typeface="Century Gothic" panose="020B0502020202020204" pitchFamily="34" charset="0"/>
                <a:ea typeface="Calibri" panose="020F0502020204030204" pitchFamily="34" charset="0"/>
                <a:cs typeface="Calibri" panose="020F0502020204030204" pitchFamily="34" charset="0"/>
              </a:rPr>
              <a:t>A noter </a:t>
            </a:r>
            <a:r>
              <a:rPr lang="fr-FR" sz="1050" dirty="0">
                <a:effectLst/>
                <a:latin typeface="Century Gothic" panose="020B0502020202020204" pitchFamily="34" charset="0"/>
                <a:ea typeface="Calibri" panose="020F0502020204030204" pitchFamily="34" charset="0"/>
                <a:cs typeface="Calibri" panose="020F0502020204030204" pitchFamily="34" charset="0"/>
              </a:rPr>
              <a:t>: cette exonération ne s’applique pas aux versements effectués par le donataire au titre de souscriptions ayant ouvert droit à certaines réductions d’impôt.</a:t>
            </a:r>
            <a:endParaRPr lang="fr-FR" sz="1050" dirty="0"/>
          </a:p>
        </p:txBody>
      </p:sp>
      <p:graphicFrame>
        <p:nvGraphicFramePr>
          <p:cNvPr id="19" name="Tableau 18">
            <a:extLst>
              <a:ext uri="{FF2B5EF4-FFF2-40B4-BE49-F238E27FC236}">
                <a16:creationId xmlns="" xmlns:a16="http://schemas.microsoft.com/office/drawing/2014/main" id="{C18C79E3-2B3A-744A-8A07-6529D5878E95}"/>
              </a:ext>
            </a:extLst>
          </p:cNvPr>
          <p:cNvGraphicFramePr>
            <a:graphicFrameLocks noGrp="1"/>
          </p:cNvGraphicFramePr>
          <p:nvPr>
            <p:extLst>
              <p:ext uri="{D42A27DB-BD31-4B8C-83A1-F6EECF244321}">
                <p14:modId xmlns:p14="http://schemas.microsoft.com/office/powerpoint/2010/main" val="2967685055"/>
              </p:ext>
            </p:extLst>
          </p:nvPr>
        </p:nvGraphicFramePr>
        <p:xfrm>
          <a:off x="474988" y="2250356"/>
          <a:ext cx="6685702" cy="1983839"/>
        </p:xfrm>
        <a:graphic>
          <a:graphicData uri="http://schemas.openxmlformats.org/drawingml/2006/table">
            <a:tbl>
              <a:tblPr firstRow="1" firstCol="1" bandRow="1">
                <a:tableStyleId>{5C22544A-7EE6-4342-B048-85BDC9FD1C3A}</a:tableStyleId>
              </a:tblPr>
              <a:tblGrid>
                <a:gridCol w="2873595">
                  <a:extLst>
                    <a:ext uri="{9D8B030D-6E8A-4147-A177-3AD203B41FA5}">
                      <a16:colId xmlns="" xmlns:a16="http://schemas.microsoft.com/office/drawing/2014/main" val="2268732721"/>
                    </a:ext>
                  </a:extLst>
                </a:gridCol>
                <a:gridCol w="864096">
                  <a:extLst>
                    <a:ext uri="{9D8B030D-6E8A-4147-A177-3AD203B41FA5}">
                      <a16:colId xmlns="" xmlns:a16="http://schemas.microsoft.com/office/drawing/2014/main" val="1289256893"/>
                    </a:ext>
                  </a:extLst>
                </a:gridCol>
                <a:gridCol w="1512168">
                  <a:extLst>
                    <a:ext uri="{9D8B030D-6E8A-4147-A177-3AD203B41FA5}">
                      <a16:colId xmlns="" xmlns:a16="http://schemas.microsoft.com/office/drawing/2014/main" val="679010867"/>
                    </a:ext>
                  </a:extLst>
                </a:gridCol>
                <a:gridCol w="1435843">
                  <a:extLst>
                    <a:ext uri="{9D8B030D-6E8A-4147-A177-3AD203B41FA5}">
                      <a16:colId xmlns="" xmlns:a16="http://schemas.microsoft.com/office/drawing/2014/main" val="2862830035"/>
                    </a:ext>
                  </a:extLst>
                </a:gridCol>
              </a:tblGrid>
              <a:tr h="457204">
                <a:tc>
                  <a:txBody>
                    <a:bodyPr/>
                    <a:lstStyle/>
                    <a:p>
                      <a:pPr>
                        <a:lnSpc>
                          <a:spcPct val="107000"/>
                        </a:lnSpc>
                      </a:pPr>
                      <a:r>
                        <a:rPr lang="fr-FR" sz="1050" dirty="0">
                          <a:effectLst/>
                          <a:latin typeface="Century Gothic" panose="020B0502020202020204" pitchFamily="34" charset="0"/>
                        </a:rPr>
                        <a:t>Héritier / bénéficiaire</a:t>
                      </a:r>
                      <a:endParaRPr lang="fr-FR" sz="105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43982" marR="43982" marT="868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E8994"/>
                    </a:solidFill>
                  </a:tcPr>
                </a:tc>
                <a:tc>
                  <a:txBody>
                    <a:bodyPr/>
                    <a:lstStyle/>
                    <a:p>
                      <a:pPr algn="ctr">
                        <a:lnSpc>
                          <a:spcPct val="107000"/>
                        </a:lnSpc>
                      </a:pPr>
                      <a:r>
                        <a:rPr lang="fr-FR" sz="1050" dirty="0">
                          <a:effectLst/>
                          <a:latin typeface="Century Gothic" panose="020B0502020202020204" pitchFamily="34" charset="0"/>
                        </a:rPr>
                        <a:t>Succession</a:t>
                      </a:r>
                      <a:endParaRPr lang="fr-FR" sz="105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43982" marR="43982" marT="868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E8994"/>
                    </a:solidFill>
                  </a:tcPr>
                </a:tc>
                <a:tc>
                  <a:txBody>
                    <a:bodyPr/>
                    <a:lstStyle/>
                    <a:p>
                      <a:pPr algn="ctr">
                        <a:lnSpc>
                          <a:spcPct val="107000"/>
                        </a:lnSpc>
                      </a:pPr>
                      <a:r>
                        <a:rPr lang="fr-FR" sz="1050" dirty="0">
                          <a:effectLst/>
                          <a:latin typeface="Century Gothic" panose="020B0502020202020204" pitchFamily="34" charset="0"/>
                        </a:rPr>
                        <a:t>Donation (quel que soit le bien donné)</a:t>
                      </a:r>
                      <a:endParaRPr lang="fr-FR" sz="105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43982" marR="43982" marT="868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E8994"/>
                    </a:solidFill>
                  </a:tcPr>
                </a:tc>
                <a:tc>
                  <a:txBody>
                    <a:bodyPr/>
                    <a:lstStyle/>
                    <a:p>
                      <a:pPr algn="ctr">
                        <a:lnSpc>
                          <a:spcPct val="107000"/>
                        </a:lnSpc>
                      </a:pPr>
                      <a:r>
                        <a:rPr lang="fr-FR" sz="1050" dirty="0">
                          <a:effectLst/>
                          <a:latin typeface="Century Gothic" panose="020B0502020202020204" pitchFamily="34" charset="0"/>
                        </a:rPr>
                        <a:t>Dons familiaux de sommes d’argent*</a:t>
                      </a:r>
                      <a:endParaRPr lang="fr-FR" sz="105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E8994"/>
                    </a:solidFill>
                  </a:tcPr>
                </a:tc>
                <a:extLst>
                  <a:ext uri="{0D108BD9-81ED-4DB2-BD59-A6C34878D82A}">
                    <a16:rowId xmlns="" xmlns:a16="http://schemas.microsoft.com/office/drawing/2014/main" val="1212001322"/>
                  </a:ext>
                </a:extLst>
              </a:tr>
              <a:tr h="188659">
                <a:tc>
                  <a:txBody>
                    <a:bodyPr/>
                    <a:lstStyle/>
                    <a:p>
                      <a:pPr>
                        <a:lnSpc>
                          <a:spcPct val="107000"/>
                        </a:lnSpc>
                      </a:pPr>
                      <a:r>
                        <a:rPr lang="fr-FR" sz="1000" b="0" dirty="0">
                          <a:solidFill>
                            <a:schemeClr val="tx1"/>
                          </a:solidFill>
                          <a:effectLst/>
                          <a:latin typeface="Century Gothic" panose="020B0502020202020204" pitchFamily="34" charset="0"/>
                        </a:rPr>
                        <a:t>Conjoint / pacsé</a:t>
                      </a:r>
                      <a:endParaRPr lang="fr-FR" sz="10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43982" marR="43982" marT="868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pPr>
                      <a:r>
                        <a:rPr lang="fr-FR" sz="1000" dirty="0">
                          <a:effectLst/>
                          <a:latin typeface="Century Gothic" panose="020B0502020202020204" pitchFamily="34" charset="0"/>
                        </a:rPr>
                        <a:t>Exonération</a:t>
                      </a:r>
                      <a:endParaRPr lang="fr-FR"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43982" marR="43982" marT="868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pPr>
                      <a:r>
                        <a:rPr lang="fr-FR" sz="1000" dirty="0">
                          <a:effectLst/>
                          <a:latin typeface="Century Gothic" panose="020B0502020202020204" pitchFamily="34" charset="0"/>
                        </a:rPr>
                        <a:t>80 724 €</a:t>
                      </a:r>
                      <a:endParaRPr lang="fr-FR"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43982" marR="43982" marT="868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pPr>
                      <a:r>
                        <a:rPr lang="fr-FR" sz="1000" dirty="0">
                          <a:effectLst/>
                          <a:latin typeface="Century Gothic" panose="020B0502020202020204" pitchFamily="34" charset="0"/>
                        </a:rPr>
                        <a:t>-</a:t>
                      </a:r>
                      <a:endParaRPr lang="fr-FR"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3311324818"/>
                  </a:ext>
                </a:extLst>
              </a:tr>
              <a:tr h="166089">
                <a:tc>
                  <a:txBody>
                    <a:bodyPr/>
                    <a:lstStyle/>
                    <a:p>
                      <a:pPr>
                        <a:lnSpc>
                          <a:spcPct val="107000"/>
                        </a:lnSpc>
                      </a:pPr>
                      <a:r>
                        <a:rPr lang="fr-FR" sz="1000" b="0" dirty="0">
                          <a:solidFill>
                            <a:schemeClr val="tx1"/>
                          </a:solidFill>
                          <a:effectLst/>
                          <a:latin typeface="Century Gothic" panose="020B0502020202020204" pitchFamily="34" charset="0"/>
                        </a:rPr>
                        <a:t>Ascendants, enfants</a:t>
                      </a:r>
                      <a:endParaRPr lang="fr-FR" sz="10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43982" marR="43982" marT="868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pPr>
                      <a:r>
                        <a:rPr lang="fr-FR" sz="1000" dirty="0">
                          <a:effectLst/>
                          <a:latin typeface="Century Gothic" panose="020B0502020202020204" pitchFamily="34" charset="0"/>
                        </a:rPr>
                        <a:t>100 000 €</a:t>
                      </a:r>
                      <a:endParaRPr lang="fr-FR"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43982" marR="43982" marT="868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pPr>
                      <a:r>
                        <a:rPr lang="fr-FR" sz="1000" dirty="0">
                          <a:effectLst/>
                          <a:latin typeface="Century Gothic" panose="020B0502020202020204" pitchFamily="34" charset="0"/>
                        </a:rPr>
                        <a:t>100 000 €</a:t>
                      </a:r>
                      <a:endParaRPr lang="fr-FR"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43982" marR="43982" marT="868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pPr>
                      <a:r>
                        <a:rPr lang="fr-FR" sz="1000" dirty="0">
                          <a:effectLst/>
                          <a:latin typeface="Century Gothic" panose="020B0502020202020204" pitchFamily="34" charset="0"/>
                        </a:rPr>
                        <a:t>   31 865 €**</a:t>
                      </a:r>
                      <a:endParaRPr lang="fr-FR"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3464698785"/>
                  </a:ext>
                </a:extLst>
              </a:tr>
              <a:tr h="187502">
                <a:tc>
                  <a:txBody>
                    <a:bodyPr/>
                    <a:lstStyle/>
                    <a:p>
                      <a:pPr>
                        <a:lnSpc>
                          <a:spcPct val="107000"/>
                        </a:lnSpc>
                      </a:pPr>
                      <a:r>
                        <a:rPr lang="fr-FR" sz="1000" b="0" dirty="0">
                          <a:solidFill>
                            <a:schemeClr val="tx1"/>
                          </a:solidFill>
                          <a:effectLst/>
                          <a:latin typeface="Century Gothic" panose="020B0502020202020204" pitchFamily="34" charset="0"/>
                        </a:rPr>
                        <a:t>Petits-enfants</a:t>
                      </a:r>
                      <a:endParaRPr lang="fr-FR" sz="10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43982" marR="43982" marT="868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pPr>
                      <a:r>
                        <a:rPr lang="fr-FR" sz="1000" dirty="0">
                          <a:effectLst/>
                          <a:latin typeface="Century Gothic" panose="020B0502020202020204" pitchFamily="34" charset="0"/>
                        </a:rPr>
                        <a:t>-</a:t>
                      </a:r>
                      <a:endParaRPr lang="fr-FR"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43982" marR="43982" marT="868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pPr>
                      <a:r>
                        <a:rPr lang="fr-FR" sz="1000" dirty="0">
                          <a:effectLst/>
                          <a:latin typeface="Century Gothic" panose="020B0502020202020204" pitchFamily="34" charset="0"/>
                        </a:rPr>
                        <a:t>31 865 €</a:t>
                      </a:r>
                      <a:endParaRPr lang="fr-FR"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43982" marR="43982" marT="868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pPr>
                      <a:r>
                        <a:rPr lang="fr-FR" sz="1000" dirty="0">
                          <a:effectLst/>
                          <a:latin typeface="Century Gothic" panose="020B0502020202020204" pitchFamily="34" charset="0"/>
                        </a:rPr>
                        <a:t>31 865 €</a:t>
                      </a:r>
                      <a:endParaRPr lang="fr-FR"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887259898"/>
                  </a:ext>
                </a:extLst>
              </a:tr>
              <a:tr h="187502">
                <a:tc>
                  <a:txBody>
                    <a:bodyPr/>
                    <a:lstStyle/>
                    <a:p>
                      <a:pPr>
                        <a:lnSpc>
                          <a:spcPct val="107000"/>
                        </a:lnSpc>
                      </a:pPr>
                      <a:r>
                        <a:rPr lang="fr-FR" sz="1000" b="0" dirty="0">
                          <a:solidFill>
                            <a:schemeClr val="tx1"/>
                          </a:solidFill>
                          <a:effectLst/>
                          <a:latin typeface="Century Gothic" panose="020B0502020202020204" pitchFamily="34" charset="0"/>
                        </a:rPr>
                        <a:t>Arrières petits-enfants</a:t>
                      </a:r>
                      <a:endParaRPr lang="fr-FR" sz="10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43982" marR="43982" marT="868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pPr>
                      <a:r>
                        <a:rPr lang="fr-FR" sz="1000">
                          <a:effectLst/>
                          <a:latin typeface="Century Gothic" panose="020B0502020202020204" pitchFamily="34" charset="0"/>
                        </a:rPr>
                        <a:t>-</a:t>
                      </a:r>
                      <a:endParaRPr lang="fr-FR" sz="1000">
                        <a:effectLst/>
                        <a:latin typeface="Century Gothic" panose="020B0502020202020204" pitchFamily="34" charset="0"/>
                        <a:ea typeface="Calibri" panose="020F0502020204030204" pitchFamily="34" charset="0"/>
                        <a:cs typeface="Times New Roman" panose="02020603050405020304" pitchFamily="18" charset="0"/>
                      </a:endParaRPr>
                    </a:p>
                  </a:txBody>
                  <a:tcPr marL="43982" marR="43982" marT="868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pPr>
                      <a:r>
                        <a:rPr lang="fr-FR" sz="1000" dirty="0">
                          <a:effectLst/>
                          <a:latin typeface="Century Gothic" panose="020B0502020202020204" pitchFamily="34" charset="0"/>
                        </a:rPr>
                        <a:t>5 310 €</a:t>
                      </a:r>
                      <a:endParaRPr lang="fr-FR"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43982" marR="43982" marT="868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pPr>
                      <a:r>
                        <a:rPr lang="fr-FR" sz="1000">
                          <a:effectLst/>
                          <a:latin typeface="Century Gothic" panose="020B0502020202020204" pitchFamily="34" charset="0"/>
                        </a:rPr>
                        <a:t>31 865 €</a:t>
                      </a:r>
                      <a:endParaRPr lang="fr-FR" sz="1000">
                        <a:effectLst/>
                        <a:latin typeface="Century Gothic" panose="020B050202020202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248146746"/>
                  </a:ext>
                </a:extLst>
              </a:tr>
              <a:tr h="187502">
                <a:tc>
                  <a:txBody>
                    <a:bodyPr/>
                    <a:lstStyle/>
                    <a:p>
                      <a:pPr>
                        <a:lnSpc>
                          <a:spcPct val="107000"/>
                        </a:lnSpc>
                      </a:pPr>
                      <a:r>
                        <a:rPr lang="fr-FR" sz="1000" b="0" dirty="0">
                          <a:solidFill>
                            <a:schemeClr val="tx1"/>
                          </a:solidFill>
                          <a:effectLst/>
                          <a:latin typeface="Century Gothic" panose="020B0502020202020204" pitchFamily="34" charset="0"/>
                        </a:rPr>
                        <a:t>Frères / sœurs</a:t>
                      </a:r>
                      <a:endParaRPr lang="fr-FR" sz="10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43982" marR="43982" marT="868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pPr>
                      <a:r>
                        <a:rPr lang="fr-FR" sz="1000">
                          <a:effectLst/>
                          <a:latin typeface="Century Gothic" panose="020B0502020202020204" pitchFamily="34" charset="0"/>
                        </a:rPr>
                        <a:t>15 932 €</a:t>
                      </a:r>
                      <a:endParaRPr lang="fr-FR" sz="1000">
                        <a:effectLst/>
                        <a:latin typeface="Century Gothic" panose="020B0502020202020204" pitchFamily="34" charset="0"/>
                        <a:ea typeface="Calibri" panose="020F0502020204030204" pitchFamily="34" charset="0"/>
                        <a:cs typeface="Times New Roman" panose="02020603050405020304" pitchFamily="18" charset="0"/>
                      </a:endParaRPr>
                    </a:p>
                  </a:txBody>
                  <a:tcPr marL="43982" marR="43982" marT="868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pPr>
                      <a:r>
                        <a:rPr lang="fr-FR" sz="1000" dirty="0">
                          <a:effectLst/>
                          <a:latin typeface="Century Gothic" panose="020B0502020202020204" pitchFamily="34" charset="0"/>
                        </a:rPr>
                        <a:t>15 932 €</a:t>
                      </a:r>
                      <a:endParaRPr lang="fr-FR"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43982" marR="43982" marT="868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pPr>
                      <a:r>
                        <a:rPr lang="fr-FR" sz="1000">
                          <a:effectLst/>
                          <a:latin typeface="Century Gothic" panose="020B0502020202020204" pitchFamily="34" charset="0"/>
                        </a:rPr>
                        <a:t>-</a:t>
                      </a:r>
                      <a:endParaRPr lang="fr-FR" sz="1000">
                        <a:effectLst/>
                        <a:latin typeface="Century Gothic" panose="020B050202020202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2031062774"/>
                  </a:ext>
                </a:extLst>
              </a:tr>
              <a:tr h="187502">
                <a:tc>
                  <a:txBody>
                    <a:bodyPr/>
                    <a:lstStyle/>
                    <a:p>
                      <a:pPr>
                        <a:lnSpc>
                          <a:spcPct val="107000"/>
                        </a:lnSpc>
                      </a:pPr>
                      <a:r>
                        <a:rPr lang="fr-FR" sz="1000" b="0" dirty="0">
                          <a:solidFill>
                            <a:schemeClr val="tx1"/>
                          </a:solidFill>
                          <a:effectLst/>
                          <a:latin typeface="Century Gothic" panose="020B0502020202020204" pitchFamily="34" charset="0"/>
                        </a:rPr>
                        <a:t>Neveux / nièces</a:t>
                      </a:r>
                      <a:endParaRPr lang="fr-FR" sz="10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43982" marR="43982" marT="868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pPr>
                      <a:r>
                        <a:rPr lang="fr-FR" sz="1000" dirty="0">
                          <a:effectLst/>
                          <a:latin typeface="Century Gothic" panose="020B0502020202020204" pitchFamily="34" charset="0"/>
                        </a:rPr>
                        <a:t>7 967 €</a:t>
                      </a:r>
                      <a:endParaRPr lang="fr-FR"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43982" marR="43982" marT="868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pPr>
                      <a:r>
                        <a:rPr lang="fr-FR" sz="1000" dirty="0">
                          <a:effectLst/>
                          <a:latin typeface="Century Gothic" panose="020B0502020202020204" pitchFamily="34" charset="0"/>
                        </a:rPr>
                        <a:t>7 967 €</a:t>
                      </a:r>
                      <a:endParaRPr lang="fr-FR"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43982" marR="43982" marT="868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pPr>
                      <a:r>
                        <a:rPr lang="fr-FR" sz="1000" dirty="0">
                          <a:effectLst/>
                          <a:latin typeface="Century Gothic" panose="020B0502020202020204" pitchFamily="34" charset="0"/>
                        </a:rPr>
                        <a:t>     31 865 €***</a:t>
                      </a:r>
                      <a:endParaRPr lang="fr-FR"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2286072422"/>
                  </a:ext>
                </a:extLst>
              </a:tr>
              <a:tr h="187502">
                <a:tc>
                  <a:txBody>
                    <a:bodyPr/>
                    <a:lstStyle/>
                    <a:p>
                      <a:pPr>
                        <a:lnSpc>
                          <a:spcPct val="107000"/>
                        </a:lnSpc>
                      </a:pPr>
                      <a:r>
                        <a:rPr lang="fr-FR" sz="1000" b="0" dirty="0">
                          <a:solidFill>
                            <a:schemeClr val="tx1"/>
                          </a:solidFill>
                          <a:effectLst/>
                          <a:latin typeface="Century Gothic" panose="020B0502020202020204" pitchFamily="34" charset="0"/>
                        </a:rPr>
                        <a:t>Handicapé</a:t>
                      </a:r>
                      <a:endParaRPr lang="fr-FR" sz="10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43982" marR="43982" marT="868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pPr>
                      <a:r>
                        <a:rPr lang="fr-FR" sz="1000" dirty="0">
                          <a:effectLst/>
                          <a:latin typeface="Century Gothic" panose="020B0502020202020204" pitchFamily="34" charset="0"/>
                        </a:rPr>
                        <a:t>159 325 €</a:t>
                      </a:r>
                      <a:endParaRPr lang="fr-FR"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43982" marR="43982" marT="868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pPr>
                      <a:r>
                        <a:rPr lang="fr-FR" sz="1000" dirty="0">
                          <a:effectLst/>
                          <a:latin typeface="Century Gothic" panose="020B0502020202020204" pitchFamily="34" charset="0"/>
                        </a:rPr>
                        <a:t>159 325 €</a:t>
                      </a:r>
                      <a:endParaRPr lang="fr-FR"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43982" marR="43982" marT="868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pPr>
                      <a:r>
                        <a:rPr lang="fr-FR" sz="1000" dirty="0">
                          <a:effectLst/>
                          <a:latin typeface="Century Gothic" panose="020B0502020202020204" pitchFamily="34" charset="0"/>
                        </a:rPr>
                        <a:t>-</a:t>
                      </a:r>
                      <a:endParaRPr lang="fr-FR"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72890034"/>
                  </a:ext>
                </a:extLst>
              </a:tr>
              <a:tr h="234377">
                <a:tc>
                  <a:txBody>
                    <a:bodyPr/>
                    <a:lstStyle/>
                    <a:p>
                      <a:pPr>
                        <a:lnSpc>
                          <a:spcPct val="107000"/>
                        </a:lnSpc>
                      </a:pPr>
                      <a:r>
                        <a:rPr lang="fr-FR" sz="1000" b="0" dirty="0">
                          <a:solidFill>
                            <a:schemeClr val="tx1"/>
                          </a:solidFill>
                          <a:effectLst/>
                          <a:latin typeface="Century Gothic" panose="020B0502020202020204" pitchFamily="34" charset="0"/>
                        </a:rPr>
                        <a:t>Tout héritier / légataire autre que le défunt</a:t>
                      </a:r>
                      <a:endParaRPr lang="fr-FR" sz="10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43982" marR="43982" marT="868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pPr>
                      <a:r>
                        <a:rPr lang="fr-FR" sz="1000" dirty="0">
                          <a:effectLst/>
                          <a:latin typeface="Century Gothic" panose="020B0502020202020204" pitchFamily="34" charset="0"/>
                        </a:rPr>
                        <a:t>1 594 €</a:t>
                      </a:r>
                      <a:endParaRPr lang="fr-FR"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43982" marR="43982" marT="868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pPr>
                      <a:r>
                        <a:rPr lang="fr-FR" sz="1000" dirty="0">
                          <a:effectLst/>
                          <a:latin typeface="Century Gothic" panose="020B0502020202020204" pitchFamily="34" charset="0"/>
                        </a:rPr>
                        <a:t>-</a:t>
                      </a:r>
                      <a:endParaRPr lang="fr-FR"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43982" marR="43982" marT="868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pPr>
                      <a:r>
                        <a:rPr lang="fr-FR" sz="1000" dirty="0">
                          <a:effectLst/>
                          <a:latin typeface="Century Gothic" panose="020B0502020202020204" pitchFamily="34" charset="0"/>
                        </a:rPr>
                        <a:t>-</a:t>
                      </a:r>
                      <a:endParaRPr lang="fr-FR"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3622756729"/>
                  </a:ext>
                </a:extLst>
              </a:tr>
            </a:tbl>
          </a:graphicData>
        </a:graphic>
      </p:graphicFrame>
      <p:sp>
        <p:nvSpPr>
          <p:cNvPr id="20" name="ZoneTexte 19">
            <a:extLst>
              <a:ext uri="{FF2B5EF4-FFF2-40B4-BE49-F238E27FC236}">
                <a16:creationId xmlns="" xmlns:a16="http://schemas.microsoft.com/office/drawing/2014/main" id="{5231D54B-2B1C-5344-8D9D-E17706379725}"/>
              </a:ext>
            </a:extLst>
          </p:cNvPr>
          <p:cNvSpPr txBox="1"/>
          <p:nvPr/>
        </p:nvSpPr>
        <p:spPr>
          <a:xfrm>
            <a:off x="424141" y="4197474"/>
            <a:ext cx="6797601" cy="1077218"/>
          </a:xfrm>
          <a:prstGeom prst="rect">
            <a:avLst/>
          </a:prstGeom>
          <a:noFill/>
        </p:spPr>
        <p:txBody>
          <a:bodyPr wrap="square" rtlCol="0">
            <a:spAutoFit/>
          </a:bodyPr>
          <a:lstStyle/>
          <a:p>
            <a:pPr algn="just"/>
            <a:r>
              <a:rPr lang="fr-FR" sz="800" dirty="0">
                <a:latin typeface="Century Gothic" panose="020B0502020202020204" pitchFamily="34" charset="0"/>
              </a:rPr>
              <a:t>* </a:t>
            </a:r>
            <a:r>
              <a:rPr lang="fr-FR" sz="800" i="1" dirty="0">
                <a:latin typeface="Century Gothic" panose="020B0502020202020204" pitchFamily="34" charset="0"/>
              </a:rPr>
              <a:t>Les dons de sommes d’argent consentis en pleine propriété au profit d’un enfant, d’un petit-enfant, d’un arrière petit-enfant, ou à défaut d’une telle descendance, d’un neveu ou d’une nièce, ou par représentation, d’un petit-neveu ou d’une petite-nièce, sont exonérés de droits de donation dans la limite de 31 865 € à la double condition que le donateur ait, à la date de la donation, moins de quatre-vingt ans et que le bénéficiaire de la donation soit majeur ou mineur émancipé.</a:t>
            </a:r>
            <a:endParaRPr lang="fr-FR" sz="800" dirty="0">
              <a:latin typeface="Century Gothic" panose="020B0502020202020204" pitchFamily="34" charset="0"/>
            </a:endParaRPr>
          </a:p>
          <a:p>
            <a:pPr algn="just"/>
            <a:r>
              <a:rPr lang="fr-FR" sz="800" i="1" dirty="0">
                <a:latin typeface="Century Gothic" panose="020B0502020202020204" pitchFamily="34" charset="0"/>
              </a:rPr>
              <a:t>Le plafond s’applique aux donations (quel que soit leur nombre) consenties par un même donateur à un même donataire.</a:t>
            </a:r>
            <a:endParaRPr lang="fr-FR" sz="800" dirty="0">
              <a:latin typeface="Century Gothic" panose="020B0502020202020204" pitchFamily="34" charset="0"/>
            </a:endParaRPr>
          </a:p>
          <a:p>
            <a:pPr algn="just"/>
            <a:r>
              <a:rPr lang="fr-FR" sz="800" b="1" i="1" dirty="0">
                <a:latin typeface="Century Gothic" panose="020B0502020202020204" pitchFamily="34" charset="0"/>
              </a:rPr>
              <a:t>L’exonération se cumule avec les abattements dont bénéficient par ailleurs les intéressés.</a:t>
            </a:r>
            <a:endParaRPr lang="fr-FR" sz="800" dirty="0">
              <a:latin typeface="Century Gothic" panose="020B0502020202020204" pitchFamily="34" charset="0"/>
            </a:endParaRPr>
          </a:p>
          <a:p>
            <a:pPr algn="just"/>
            <a:r>
              <a:rPr lang="fr-FR" sz="800" i="1" dirty="0">
                <a:latin typeface="Century Gothic" panose="020B0502020202020204" pitchFamily="34" charset="0"/>
              </a:rPr>
              <a:t>** Ne concerne que les enfants et non les ascendants.</a:t>
            </a:r>
            <a:endParaRPr lang="fr-FR" sz="800" dirty="0">
              <a:latin typeface="Century Gothic" panose="020B0502020202020204" pitchFamily="34" charset="0"/>
            </a:endParaRPr>
          </a:p>
          <a:p>
            <a:pPr algn="just"/>
            <a:r>
              <a:rPr lang="fr-FR" sz="800" i="1" dirty="0">
                <a:latin typeface="Century Gothic" panose="020B0502020202020204" pitchFamily="34" charset="0"/>
              </a:rPr>
              <a:t>*** A défaut d’une descendance en ligne directe, neveu ou nièce, ou par représentation, petit-neveu ou petite-nièce</a:t>
            </a:r>
            <a:endParaRPr lang="fr-FR" sz="800" dirty="0">
              <a:latin typeface="Century Gothic" panose="020B0502020202020204" pitchFamily="34" charset="0"/>
            </a:endParaRPr>
          </a:p>
        </p:txBody>
      </p:sp>
      <p:pic>
        <p:nvPicPr>
          <p:cNvPr id="16" name="Image 15">
            <a:extLst>
              <a:ext uri="{FF2B5EF4-FFF2-40B4-BE49-F238E27FC236}">
                <a16:creationId xmlns="" xmlns:a16="http://schemas.microsoft.com/office/drawing/2014/main" id="{0F777777-92C8-9C41-989F-F8A3CAA0BAE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83632" y="1997373"/>
            <a:ext cx="1809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7" name="Tableau 16">
            <a:extLst>
              <a:ext uri="{FF2B5EF4-FFF2-40B4-BE49-F238E27FC236}">
                <a16:creationId xmlns="" xmlns:a16="http://schemas.microsoft.com/office/drawing/2014/main" id="{5474B056-16F2-4045-9EF6-116AE0B83ACD}"/>
              </a:ext>
            </a:extLst>
          </p:cNvPr>
          <p:cNvGraphicFramePr>
            <a:graphicFrameLocks noGrp="1"/>
          </p:cNvGraphicFramePr>
          <p:nvPr>
            <p:extLst>
              <p:ext uri="{D42A27DB-BD31-4B8C-83A1-F6EECF244321}">
                <p14:modId xmlns:p14="http://schemas.microsoft.com/office/powerpoint/2010/main" val="1263035819"/>
              </p:ext>
            </p:extLst>
          </p:nvPr>
        </p:nvGraphicFramePr>
        <p:xfrm>
          <a:off x="479862" y="7655470"/>
          <a:ext cx="3560590" cy="2515766"/>
        </p:xfrm>
        <a:graphic>
          <a:graphicData uri="http://schemas.openxmlformats.org/drawingml/2006/table">
            <a:tbl>
              <a:tblPr firstRow="1" firstCol="1" bandRow="1"/>
              <a:tblGrid>
                <a:gridCol w="1703099">
                  <a:extLst>
                    <a:ext uri="{9D8B030D-6E8A-4147-A177-3AD203B41FA5}">
                      <a16:colId xmlns="" xmlns:a16="http://schemas.microsoft.com/office/drawing/2014/main" val="20000"/>
                    </a:ext>
                  </a:extLst>
                </a:gridCol>
                <a:gridCol w="445542">
                  <a:extLst>
                    <a:ext uri="{9D8B030D-6E8A-4147-A177-3AD203B41FA5}">
                      <a16:colId xmlns="" xmlns:a16="http://schemas.microsoft.com/office/drawing/2014/main" val="20001"/>
                    </a:ext>
                  </a:extLst>
                </a:gridCol>
                <a:gridCol w="1411949">
                  <a:extLst>
                    <a:ext uri="{9D8B030D-6E8A-4147-A177-3AD203B41FA5}">
                      <a16:colId xmlns="" xmlns:a16="http://schemas.microsoft.com/office/drawing/2014/main" val="3782825485"/>
                    </a:ext>
                  </a:extLst>
                </a:gridCol>
              </a:tblGrid>
              <a:tr h="432889">
                <a:tc>
                  <a:txBody>
                    <a:bodyPr/>
                    <a:lstStyle/>
                    <a:p>
                      <a:pPr algn="ctr"/>
                      <a:r>
                        <a:rPr lang="fr-FR" sz="1050" b="1" dirty="0">
                          <a:solidFill>
                            <a:srgbClr val="FFFFFF"/>
                          </a:solidFill>
                          <a:effectLst/>
                          <a:latin typeface="Century Gothic"/>
                          <a:ea typeface="Times New Roman"/>
                          <a:cs typeface="Times New Roman"/>
                        </a:rPr>
                        <a:t>Fraction de la part nette taxable</a:t>
                      </a:r>
                      <a:endParaRPr lang="fr-FR" sz="1050" dirty="0">
                        <a:effectLst/>
                        <a:latin typeface="Century Gothic"/>
                        <a:ea typeface="Times New Roman"/>
                        <a:cs typeface="Times New Roman"/>
                      </a:endParaRP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E8994"/>
                    </a:solidFill>
                  </a:tcPr>
                </a:tc>
                <a:tc>
                  <a:txBody>
                    <a:bodyPr/>
                    <a:lstStyle/>
                    <a:p>
                      <a:pPr algn="ctr"/>
                      <a:r>
                        <a:rPr lang="fr-FR" sz="1050" b="1" dirty="0">
                          <a:solidFill>
                            <a:srgbClr val="FFFFFF"/>
                          </a:solidFill>
                          <a:effectLst/>
                          <a:latin typeface="Century Gothic"/>
                          <a:ea typeface="Times New Roman"/>
                          <a:cs typeface="Times New Roman"/>
                        </a:rPr>
                        <a:t>Taux</a:t>
                      </a:r>
                      <a:endParaRPr lang="fr-FR" sz="1050" dirty="0">
                        <a:effectLst/>
                        <a:latin typeface="Century Gothic"/>
                        <a:ea typeface="Times New Roman"/>
                        <a:cs typeface="Times New Roman"/>
                      </a:endParaRP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E8994"/>
                    </a:solidFill>
                  </a:tcPr>
                </a:tc>
                <a:tc>
                  <a:txBody>
                    <a:bodyPr/>
                    <a:lstStyle/>
                    <a:p>
                      <a:pPr marL="0" algn="ctr" defTabSz="1043056" rtl="0" eaLnBrk="1" latinLnBrk="0" hangingPunct="1"/>
                      <a:r>
                        <a:rPr lang="fr-FR" sz="1050" b="1" kern="1200" dirty="0">
                          <a:solidFill>
                            <a:srgbClr val="FFFFFF"/>
                          </a:solidFill>
                          <a:effectLst/>
                          <a:latin typeface="Century Gothic"/>
                          <a:ea typeface="Times New Roman"/>
                          <a:cs typeface="Times New Roman"/>
                        </a:rPr>
                        <a:t>Calcul rapide des droits dus*</a:t>
                      </a: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E8994"/>
                    </a:solidFill>
                  </a:tcPr>
                </a:tc>
                <a:extLst>
                  <a:ext uri="{0D108BD9-81ED-4DB2-BD59-A6C34878D82A}">
                    <a16:rowId xmlns="" xmlns:a16="http://schemas.microsoft.com/office/drawing/2014/main" val="10000"/>
                  </a:ext>
                </a:extLst>
              </a:tr>
              <a:tr h="203701">
                <a:tc>
                  <a:txBody>
                    <a:bodyPr/>
                    <a:lstStyle/>
                    <a:p>
                      <a:pPr algn="l"/>
                      <a:r>
                        <a:rPr lang="fr-FR" sz="1000" dirty="0">
                          <a:effectLst/>
                          <a:latin typeface="Century Gothic"/>
                          <a:ea typeface="Times New Roman"/>
                          <a:cs typeface="Times New Roman"/>
                        </a:rPr>
                        <a:t>Inférieure à 8 072 €</a:t>
                      </a: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fr-FR" sz="1000" dirty="0">
                          <a:effectLst/>
                          <a:latin typeface="Century Gothic"/>
                          <a:ea typeface="Times New Roman"/>
                          <a:cs typeface="Times New Roman"/>
                        </a:rPr>
                        <a:t>5%</a:t>
                      </a: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fr-FR" sz="1000" dirty="0">
                          <a:effectLst/>
                          <a:latin typeface="Century Gothic"/>
                          <a:ea typeface="Times New Roman"/>
                          <a:cs typeface="Times New Roman"/>
                        </a:rPr>
                        <a:t>N/A</a:t>
                      </a: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310772">
                <a:tc>
                  <a:txBody>
                    <a:bodyPr/>
                    <a:lstStyle/>
                    <a:p>
                      <a:pPr algn="l"/>
                      <a:r>
                        <a:rPr lang="fr-FR" sz="1000" dirty="0">
                          <a:effectLst/>
                          <a:latin typeface="Century Gothic"/>
                          <a:ea typeface="Times New Roman"/>
                          <a:cs typeface="Times New Roman"/>
                        </a:rPr>
                        <a:t>De 8 073 € à 15 932 €</a:t>
                      </a: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fr-FR" sz="1000" dirty="0">
                          <a:effectLst/>
                          <a:latin typeface="Century Gothic"/>
                          <a:ea typeface="Times New Roman"/>
                          <a:cs typeface="Times New Roman"/>
                        </a:rPr>
                        <a:t>10%</a:t>
                      </a: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fr-FR" sz="1000" dirty="0">
                          <a:effectLst/>
                          <a:latin typeface="Century Gothic"/>
                          <a:ea typeface="Times New Roman"/>
                          <a:cs typeface="Times New Roman"/>
                        </a:rPr>
                        <a:t>(M * 10%) – 404 €</a:t>
                      </a: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310772">
                <a:tc>
                  <a:txBody>
                    <a:bodyPr/>
                    <a:lstStyle/>
                    <a:p>
                      <a:pPr algn="l"/>
                      <a:r>
                        <a:rPr lang="fr-FR" sz="1000" dirty="0">
                          <a:effectLst/>
                          <a:latin typeface="Century Gothic"/>
                          <a:ea typeface="Times New Roman"/>
                          <a:cs typeface="Times New Roman"/>
                        </a:rPr>
                        <a:t>De15 933 € à 31 865 €</a:t>
                      </a: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fr-FR" sz="1000" dirty="0">
                          <a:effectLst/>
                          <a:latin typeface="Century Gothic"/>
                          <a:ea typeface="Times New Roman"/>
                          <a:cs typeface="Times New Roman"/>
                        </a:rPr>
                        <a:t>15%</a:t>
                      </a: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fr-FR" sz="1000" dirty="0">
                          <a:effectLst/>
                          <a:latin typeface="Century Gothic"/>
                          <a:ea typeface="Times New Roman"/>
                          <a:cs typeface="Times New Roman"/>
                        </a:rPr>
                        <a:t>(M * 15%) – 1200 €</a:t>
                      </a: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310772">
                <a:tc>
                  <a:txBody>
                    <a:bodyPr/>
                    <a:lstStyle/>
                    <a:p>
                      <a:pPr algn="l"/>
                      <a:r>
                        <a:rPr lang="fr-FR" sz="1000" dirty="0">
                          <a:effectLst/>
                          <a:latin typeface="Century Gothic"/>
                          <a:ea typeface="Times New Roman"/>
                          <a:cs typeface="Times New Roman"/>
                        </a:rPr>
                        <a:t>De 31 866 € à 552 324 €</a:t>
                      </a: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fr-FR" sz="1000" dirty="0">
                          <a:effectLst/>
                          <a:latin typeface="Century Gothic"/>
                          <a:ea typeface="Times New Roman"/>
                          <a:cs typeface="Times New Roman"/>
                        </a:rPr>
                        <a:t>20%</a:t>
                      </a: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fr-FR" sz="1000" dirty="0">
                          <a:effectLst/>
                          <a:latin typeface="Century Gothic"/>
                          <a:ea typeface="Times New Roman"/>
                          <a:cs typeface="Times New Roman"/>
                        </a:rPr>
                        <a:t>(M * 20%) – 2793 €</a:t>
                      </a: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310772">
                <a:tc>
                  <a:txBody>
                    <a:bodyPr/>
                    <a:lstStyle/>
                    <a:p>
                      <a:pPr algn="l"/>
                      <a:r>
                        <a:rPr lang="fr-FR" sz="1000" dirty="0">
                          <a:effectLst/>
                          <a:latin typeface="Century Gothic"/>
                          <a:ea typeface="Times New Roman"/>
                          <a:cs typeface="Times New Roman"/>
                        </a:rPr>
                        <a:t>De 552 325 € à 902 838 €</a:t>
                      </a: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fr-FR" sz="1000" dirty="0">
                          <a:effectLst/>
                          <a:latin typeface="Century Gothic"/>
                          <a:ea typeface="Times New Roman"/>
                          <a:cs typeface="Times New Roman"/>
                        </a:rPr>
                        <a:t>30%</a:t>
                      </a: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1043056" rtl="0" eaLnBrk="1" latinLnBrk="0" hangingPunct="1"/>
                      <a:r>
                        <a:rPr lang="fr-FR" sz="1000" kern="1200" dirty="0">
                          <a:solidFill>
                            <a:schemeClr val="tx1"/>
                          </a:solidFill>
                          <a:effectLst/>
                          <a:latin typeface="Century Gothic"/>
                          <a:ea typeface="Times New Roman"/>
                          <a:cs typeface="Times New Roman"/>
                        </a:rPr>
                        <a:t>(M * 30%) - 58 026 € </a:t>
                      </a: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328299">
                <a:tc>
                  <a:txBody>
                    <a:bodyPr/>
                    <a:lstStyle/>
                    <a:p>
                      <a:pPr algn="l"/>
                      <a:r>
                        <a:rPr lang="fr-FR" sz="1000" dirty="0">
                          <a:effectLst/>
                          <a:latin typeface="Century Gothic"/>
                          <a:ea typeface="Times New Roman"/>
                          <a:cs typeface="Times New Roman"/>
                        </a:rPr>
                        <a:t>De 902 839 € à 1 805 677 €</a:t>
                      </a: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fr-FR" sz="1000" dirty="0">
                          <a:effectLst/>
                          <a:latin typeface="Century Gothic"/>
                          <a:ea typeface="Times New Roman"/>
                          <a:cs typeface="Times New Roman"/>
                        </a:rPr>
                        <a:t>40%</a:t>
                      </a: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1043056" rtl="0" eaLnBrk="1" latinLnBrk="0" hangingPunct="1"/>
                      <a:r>
                        <a:rPr lang="fr-FR" sz="1000" kern="1200" dirty="0">
                          <a:solidFill>
                            <a:schemeClr val="tx1"/>
                          </a:solidFill>
                          <a:effectLst/>
                          <a:latin typeface="Century Gothic"/>
                          <a:ea typeface="Times New Roman"/>
                          <a:cs typeface="Times New Roman"/>
                        </a:rPr>
                        <a:t>(M * 40%)  - 148 310 €</a:t>
                      </a: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307789">
                <a:tc>
                  <a:txBody>
                    <a:bodyPr/>
                    <a:lstStyle/>
                    <a:p>
                      <a:pPr algn="l"/>
                      <a:r>
                        <a:rPr lang="fr-FR" sz="1000" dirty="0">
                          <a:effectLst/>
                          <a:latin typeface="Century Gothic"/>
                          <a:ea typeface="Times New Roman"/>
                          <a:cs typeface="Times New Roman"/>
                        </a:rPr>
                        <a:t>Supérieure à 1 805 677 €</a:t>
                      </a: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fr-FR" sz="1000" dirty="0">
                          <a:effectLst/>
                          <a:latin typeface="Century Gothic"/>
                          <a:ea typeface="Times New Roman"/>
                          <a:cs typeface="Times New Roman"/>
                        </a:rPr>
                        <a:t>45%</a:t>
                      </a: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fr-FR" sz="1000" kern="1200" dirty="0">
                          <a:solidFill>
                            <a:schemeClr val="tx1"/>
                          </a:solidFill>
                          <a:effectLst/>
                          <a:latin typeface="Century Gothic"/>
                          <a:ea typeface="Times New Roman"/>
                          <a:cs typeface="Times New Roman"/>
                        </a:rPr>
                        <a:t>(M * 45%) - </a:t>
                      </a:r>
                      <a:r>
                        <a:rPr lang="fr-FR" sz="1000" dirty="0">
                          <a:effectLst/>
                          <a:latin typeface="Century Gothic"/>
                          <a:ea typeface="Times New Roman"/>
                          <a:cs typeface="Times New Roman"/>
                        </a:rPr>
                        <a:t>238 594 €</a:t>
                      </a: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graphicFrame>
        <p:nvGraphicFramePr>
          <p:cNvPr id="18" name="Tableau 17">
            <a:extLst>
              <a:ext uri="{FF2B5EF4-FFF2-40B4-BE49-F238E27FC236}">
                <a16:creationId xmlns="" xmlns:a16="http://schemas.microsoft.com/office/drawing/2014/main" id="{1CA64F3D-3B2B-2C4C-A1DD-B3C427B9B2A2}"/>
              </a:ext>
            </a:extLst>
          </p:cNvPr>
          <p:cNvGraphicFramePr>
            <a:graphicFrameLocks noGrp="1"/>
          </p:cNvGraphicFramePr>
          <p:nvPr>
            <p:extLst>
              <p:ext uri="{D42A27DB-BD31-4B8C-83A1-F6EECF244321}">
                <p14:modId xmlns:p14="http://schemas.microsoft.com/office/powerpoint/2010/main" val="2456000646"/>
              </p:ext>
            </p:extLst>
          </p:nvPr>
        </p:nvGraphicFramePr>
        <p:xfrm>
          <a:off x="4080263" y="7650956"/>
          <a:ext cx="3080427" cy="2517779"/>
        </p:xfrm>
        <a:graphic>
          <a:graphicData uri="http://schemas.openxmlformats.org/drawingml/2006/table">
            <a:tbl>
              <a:tblPr firstRow="1" firstCol="1" bandRow="1"/>
              <a:tblGrid>
                <a:gridCol w="1284544">
                  <a:extLst>
                    <a:ext uri="{9D8B030D-6E8A-4147-A177-3AD203B41FA5}">
                      <a16:colId xmlns="" xmlns:a16="http://schemas.microsoft.com/office/drawing/2014/main" val="20000"/>
                    </a:ext>
                  </a:extLst>
                </a:gridCol>
                <a:gridCol w="432048">
                  <a:extLst>
                    <a:ext uri="{9D8B030D-6E8A-4147-A177-3AD203B41FA5}">
                      <a16:colId xmlns="" xmlns:a16="http://schemas.microsoft.com/office/drawing/2014/main" val="20001"/>
                    </a:ext>
                  </a:extLst>
                </a:gridCol>
                <a:gridCol w="1363835">
                  <a:extLst>
                    <a:ext uri="{9D8B030D-6E8A-4147-A177-3AD203B41FA5}">
                      <a16:colId xmlns="" xmlns:a16="http://schemas.microsoft.com/office/drawing/2014/main" val="1776414647"/>
                    </a:ext>
                  </a:extLst>
                </a:gridCol>
              </a:tblGrid>
              <a:tr h="449400">
                <a:tc>
                  <a:txBody>
                    <a:bodyPr/>
                    <a:lstStyle/>
                    <a:p>
                      <a:pPr algn="ctr"/>
                      <a:r>
                        <a:rPr lang="fr-FR" sz="1050" b="1" dirty="0">
                          <a:solidFill>
                            <a:srgbClr val="FFFFFF"/>
                          </a:solidFill>
                          <a:effectLst/>
                          <a:latin typeface="Century Gothic"/>
                          <a:ea typeface="Times New Roman"/>
                          <a:cs typeface="Times New Roman"/>
                        </a:rPr>
                        <a:t>Fraction de la part nette taxable</a:t>
                      </a:r>
                      <a:endParaRPr lang="fr-FR" sz="1050" dirty="0">
                        <a:effectLst/>
                        <a:latin typeface="Century Gothic"/>
                        <a:ea typeface="Times New Roman"/>
                        <a:cs typeface="Times New Roman"/>
                      </a:endParaRP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E8994"/>
                    </a:solidFill>
                  </a:tcPr>
                </a:tc>
                <a:tc>
                  <a:txBody>
                    <a:bodyPr/>
                    <a:lstStyle/>
                    <a:p>
                      <a:pPr algn="ctr"/>
                      <a:r>
                        <a:rPr lang="fr-FR" sz="1050" b="1" dirty="0">
                          <a:solidFill>
                            <a:srgbClr val="FFFFFF"/>
                          </a:solidFill>
                          <a:effectLst/>
                          <a:latin typeface="Century Gothic"/>
                          <a:ea typeface="Times New Roman"/>
                          <a:cs typeface="Times New Roman"/>
                        </a:rPr>
                        <a:t>Taux</a:t>
                      </a:r>
                      <a:endParaRPr lang="fr-FR" sz="1050" dirty="0">
                        <a:effectLst/>
                        <a:latin typeface="Century Gothic"/>
                        <a:ea typeface="Times New Roman"/>
                        <a:cs typeface="Times New Roman"/>
                      </a:endParaRP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E8994"/>
                    </a:solidFill>
                  </a:tcPr>
                </a:tc>
                <a:tc>
                  <a:txBody>
                    <a:bodyPr/>
                    <a:lstStyle/>
                    <a:p>
                      <a:pPr marL="0" algn="ctr" defTabSz="1043056" rtl="0" eaLnBrk="1" latinLnBrk="0" hangingPunct="1"/>
                      <a:r>
                        <a:rPr lang="fr-FR" sz="1050" b="1" kern="1200" dirty="0">
                          <a:solidFill>
                            <a:srgbClr val="FFFFFF"/>
                          </a:solidFill>
                          <a:effectLst/>
                          <a:latin typeface="Century Gothic"/>
                          <a:ea typeface="Times New Roman"/>
                          <a:cs typeface="Times New Roman"/>
                        </a:rPr>
                        <a:t>Calcul rapide des droits dus*</a:t>
                      </a: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E8994"/>
                    </a:solidFill>
                  </a:tcPr>
                </a:tc>
                <a:extLst>
                  <a:ext uri="{0D108BD9-81ED-4DB2-BD59-A6C34878D82A}">
                    <a16:rowId xmlns="" xmlns:a16="http://schemas.microsoft.com/office/drawing/2014/main" val="10000"/>
                  </a:ext>
                </a:extLst>
              </a:tr>
              <a:tr h="212019">
                <a:tc>
                  <a:txBody>
                    <a:bodyPr/>
                    <a:lstStyle/>
                    <a:p>
                      <a:pPr algn="l"/>
                      <a:r>
                        <a:rPr lang="fr-FR" sz="1000" dirty="0">
                          <a:effectLst/>
                          <a:latin typeface="Century Gothic"/>
                          <a:ea typeface="Times New Roman"/>
                          <a:cs typeface="Times New Roman"/>
                        </a:rPr>
                        <a:t>Inférieure à 8 072 €</a:t>
                      </a: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fr-FR" sz="1000" dirty="0">
                          <a:effectLst/>
                          <a:latin typeface="Century Gothic"/>
                          <a:ea typeface="Times New Roman"/>
                          <a:cs typeface="Times New Roman"/>
                        </a:rPr>
                        <a:t>5%</a:t>
                      </a: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fr-FR" sz="1000" dirty="0">
                          <a:effectLst/>
                          <a:latin typeface="Century Gothic"/>
                          <a:ea typeface="Times New Roman"/>
                          <a:cs typeface="Times New Roman"/>
                        </a:rPr>
                        <a:t>N/A</a:t>
                      </a: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299149">
                <a:tc>
                  <a:txBody>
                    <a:bodyPr/>
                    <a:lstStyle/>
                    <a:p>
                      <a:pPr algn="l"/>
                      <a:r>
                        <a:rPr lang="fr-FR" sz="1000" dirty="0">
                          <a:effectLst/>
                          <a:latin typeface="Century Gothic"/>
                          <a:ea typeface="Times New Roman"/>
                          <a:cs typeface="Times New Roman"/>
                        </a:rPr>
                        <a:t>De 8 073 € </a:t>
                      </a:r>
                      <a:r>
                        <a:rPr lang="fr-FR" sz="1000" kern="1200" dirty="0">
                          <a:solidFill>
                            <a:schemeClr val="tx1"/>
                          </a:solidFill>
                          <a:effectLst/>
                          <a:latin typeface="Century Gothic"/>
                          <a:ea typeface="Times New Roman"/>
                          <a:cs typeface="Times New Roman"/>
                        </a:rPr>
                        <a:t>à</a:t>
                      </a:r>
                      <a:r>
                        <a:rPr lang="fr-FR" sz="1000" dirty="0">
                          <a:effectLst/>
                          <a:latin typeface="Century Gothic"/>
                          <a:ea typeface="Times New Roman"/>
                          <a:cs typeface="Times New Roman"/>
                        </a:rPr>
                        <a:t> </a:t>
                      </a:r>
                    </a:p>
                    <a:p>
                      <a:pPr algn="l"/>
                      <a:r>
                        <a:rPr lang="fr-FR" sz="1000" dirty="0">
                          <a:effectLst/>
                          <a:latin typeface="Century Gothic"/>
                          <a:ea typeface="Times New Roman"/>
                          <a:cs typeface="Times New Roman"/>
                        </a:rPr>
                        <a:t>12 109 €</a:t>
                      </a: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fr-FR" sz="1000" dirty="0">
                          <a:effectLst/>
                          <a:latin typeface="Century Gothic"/>
                          <a:ea typeface="Times New Roman"/>
                          <a:cs typeface="Times New Roman"/>
                        </a:rPr>
                        <a:t>10%</a:t>
                      </a: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fr-FR" sz="1000" dirty="0">
                          <a:effectLst/>
                          <a:latin typeface="Century Gothic"/>
                          <a:ea typeface="Times New Roman"/>
                          <a:cs typeface="Times New Roman"/>
                        </a:rPr>
                        <a:t>(M * 10%) – 404 €</a:t>
                      </a: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310312">
                <a:tc>
                  <a:txBody>
                    <a:bodyPr/>
                    <a:lstStyle/>
                    <a:p>
                      <a:pPr algn="l"/>
                      <a:r>
                        <a:rPr lang="fr-FR" sz="1000" dirty="0">
                          <a:effectLst/>
                          <a:latin typeface="Century Gothic"/>
                          <a:ea typeface="Times New Roman"/>
                          <a:cs typeface="Times New Roman"/>
                        </a:rPr>
                        <a:t>De12 110 € à             15 932 €</a:t>
                      </a: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fr-FR" sz="1000" dirty="0">
                          <a:effectLst/>
                          <a:latin typeface="Century Gothic"/>
                          <a:ea typeface="Times New Roman"/>
                          <a:cs typeface="Times New Roman"/>
                        </a:rPr>
                        <a:t>15%</a:t>
                      </a: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fr-FR" sz="1000" dirty="0">
                          <a:effectLst/>
                          <a:latin typeface="Century Gothic"/>
                          <a:ea typeface="Times New Roman"/>
                          <a:cs typeface="Times New Roman"/>
                        </a:rPr>
                        <a:t>(M * 15%) – 1009 €</a:t>
                      </a: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310312">
                <a:tc>
                  <a:txBody>
                    <a:bodyPr/>
                    <a:lstStyle/>
                    <a:p>
                      <a:pPr algn="l"/>
                      <a:r>
                        <a:rPr lang="fr-FR" sz="1000" dirty="0">
                          <a:effectLst/>
                          <a:latin typeface="Century Gothic"/>
                          <a:ea typeface="Times New Roman"/>
                          <a:cs typeface="Times New Roman"/>
                        </a:rPr>
                        <a:t>De 15 933 € à 552 324 €</a:t>
                      </a: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fr-FR" sz="1000">
                          <a:effectLst/>
                          <a:latin typeface="Century Gothic"/>
                          <a:ea typeface="Times New Roman"/>
                          <a:cs typeface="Times New Roman"/>
                        </a:rPr>
                        <a:t>20%</a:t>
                      </a: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fr-FR" sz="1000" dirty="0">
                          <a:effectLst/>
                          <a:latin typeface="Century Gothic"/>
                          <a:ea typeface="Times New Roman"/>
                          <a:cs typeface="Times New Roman"/>
                        </a:rPr>
                        <a:t>(M * 20%) – 1806 €</a:t>
                      </a: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310312">
                <a:tc>
                  <a:txBody>
                    <a:bodyPr/>
                    <a:lstStyle/>
                    <a:p>
                      <a:pPr algn="l"/>
                      <a:r>
                        <a:rPr lang="fr-FR" sz="1000" kern="1200" dirty="0">
                          <a:solidFill>
                            <a:schemeClr val="tx1"/>
                          </a:solidFill>
                          <a:effectLst/>
                          <a:latin typeface="Century Gothic"/>
                          <a:ea typeface="Times New Roman"/>
                          <a:cs typeface="Times New Roman"/>
                        </a:rPr>
                        <a:t>De </a:t>
                      </a:r>
                      <a:r>
                        <a:rPr lang="fr-FR" sz="1000" dirty="0">
                          <a:effectLst/>
                          <a:latin typeface="Century Gothic"/>
                          <a:ea typeface="Times New Roman"/>
                          <a:cs typeface="Times New Roman"/>
                        </a:rPr>
                        <a:t>552 325 € à 902 838 €</a:t>
                      </a: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fr-FR" sz="1000">
                          <a:effectLst/>
                          <a:latin typeface="Century Gothic"/>
                          <a:ea typeface="Times New Roman"/>
                          <a:cs typeface="Times New Roman"/>
                        </a:rPr>
                        <a:t>30%</a:t>
                      </a: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fr-FR" sz="1000" dirty="0">
                          <a:effectLst/>
                          <a:latin typeface="Century Gothic"/>
                          <a:ea typeface="Times New Roman"/>
                          <a:cs typeface="Times New Roman"/>
                        </a:rPr>
                        <a:t>(M * 30%) - 57 038 €</a:t>
                      </a: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310312">
                <a:tc>
                  <a:txBody>
                    <a:bodyPr/>
                    <a:lstStyle/>
                    <a:p>
                      <a:pPr algn="l"/>
                      <a:r>
                        <a:rPr lang="fr-FR" sz="1000" dirty="0">
                          <a:effectLst/>
                          <a:latin typeface="Century Gothic"/>
                          <a:ea typeface="Times New Roman"/>
                          <a:cs typeface="Times New Roman"/>
                        </a:rPr>
                        <a:t>De 902 839 € à 1 805 677 €</a:t>
                      </a: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fr-FR" sz="1000">
                          <a:effectLst/>
                          <a:latin typeface="Century Gothic"/>
                          <a:ea typeface="Times New Roman"/>
                          <a:cs typeface="Times New Roman"/>
                        </a:rPr>
                        <a:t>40%</a:t>
                      </a: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fr-FR" sz="1000" dirty="0">
                          <a:effectLst/>
                          <a:latin typeface="Century Gothic"/>
                          <a:ea typeface="Times New Roman"/>
                          <a:cs typeface="Times New Roman"/>
                        </a:rPr>
                        <a:t>(M * 40%) - 147 322 €</a:t>
                      </a: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310312">
                <a:tc>
                  <a:txBody>
                    <a:bodyPr/>
                    <a:lstStyle/>
                    <a:p>
                      <a:pPr algn="l"/>
                      <a:r>
                        <a:rPr lang="fr-FR" sz="1000" dirty="0">
                          <a:effectLst/>
                          <a:latin typeface="Century Gothic"/>
                          <a:ea typeface="Times New Roman"/>
                          <a:cs typeface="Times New Roman"/>
                        </a:rPr>
                        <a:t>Supérieure à 1 805 677 €</a:t>
                      </a: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fr-FR" sz="1000" dirty="0">
                          <a:effectLst/>
                          <a:latin typeface="Century Gothic"/>
                          <a:ea typeface="Times New Roman"/>
                          <a:cs typeface="Times New Roman"/>
                        </a:rPr>
                        <a:t>45%</a:t>
                      </a: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fr-FR" sz="1000" dirty="0">
                          <a:effectLst/>
                          <a:latin typeface="Century Gothic"/>
                          <a:ea typeface="Times New Roman"/>
                          <a:cs typeface="Times New Roman"/>
                        </a:rPr>
                        <a:t>(M * 45%) - 237 606 €</a:t>
                      </a: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sp>
        <p:nvSpPr>
          <p:cNvPr id="21" name="Rectangle 20">
            <a:extLst>
              <a:ext uri="{FF2B5EF4-FFF2-40B4-BE49-F238E27FC236}">
                <a16:creationId xmlns="" xmlns:a16="http://schemas.microsoft.com/office/drawing/2014/main" id="{88CB00E9-2F42-EA40-8BE9-C0BD64187131}"/>
              </a:ext>
            </a:extLst>
          </p:cNvPr>
          <p:cNvSpPr/>
          <p:nvPr/>
        </p:nvSpPr>
        <p:spPr>
          <a:xfrm>
            <a:off x="5206840" y="10171236"/>
            <a:ext cx="2030175" cy="244234"/>
          </a:xfrm>
          <a:prstGeom prst="rect">
            <a:avLst/>
          </a:prstGeom>
        </p:spPr>
        <p:txBody>
          <a:bodyPr wrap="square">
            <a:spAutoFit/>
          </a:bodyPr>
          <a:lstStyle/>
          <a:p>
            <a:pPr algn="r">
              <a:lnSpc>
                <a:spcPct val="107000"/>
              </a:lnSpc>
              <a:spcAft>
                <a:spcPts val="0"/>
              </a:spcAft>
            </a:pPr>
            <a:r>
              <a:rPr lang="fr-FR" sz="1000" i="1" dirty="0">
                <a:latin typeface="Century Gothic" panose="020B0502020202020204" pitchFamily="34" charset="0"/>
                <a:ea typeface="Calibri" panose="020F0502020204030204" pitchFamily="34" charset="0"/>
                <a:cs typeface="Times New Roman" panose="02020603050405020304" pitchFamily="18" charset="0"/>
              </a:rPr>
              <a:t>Witam MFO</a:t>
            </a:r>
            <a:endParaRPr lang="fr-FR" sz="1000" dirty="0">
              <a:effectLst/>
              <a:latin typeface="Century Gothic" panose="020B0502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345856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p:cNvSpPr txBox="1">
            <a:spLocks/>
          </p:cNvSpPr>
          <p:nvPr/>
        </p:nvSpPr>
        <p:spPr>
          <a:xfrm>
            <a:off x="49200" y="378348"/>
            <a:ext cx="7383471" cy="1323872"/>
          </a:xfrm>
          <a:prstGeom prst="rect">
            <a:avLst/>
          </a:prstGeom>
        </p:spPr>
        <p:txBody>
          <a:bodyPr vert="horz" lIns="118983" tIns="59492" rIns="118983" bIns="59492" rtlCol="0" anchor="ctr">
            <a:noAutofit/>
          </a:bodyPr>
          <a:lstStyle>
            <a:lvl1pPr algn="ctr" defTabSz="1028700" rtl="0" eaLnBrk="1" latinLnBrk="0" hangingPunct="1">
              <a:spcBef>
                <a:spcPct val="0"/>
              </a:spcBef>
              <a:buNone/>
              <a:defRPr sz="5000" kern="1200">
                <a:solidFill>
                  <a:schemeClr val="tx1"/>
                </a:solidFill>
                <a:latin typeface="+mj-lt"/>
                <a:ea typeface="+mj-ea"/>
                <a:cs typeface="+mj-cs"/>
              </a:defRPr>
            </a:lvl1pPr>
          </a:lstStyle>
          <a:p>
            <a:pPr marL="126009" algn="l">
              <a:tabLst>
                <a:tab pos="617538" algn="l"/>
                <a:tab pos="6996113" algn="r"/>
              </a:tabLst>
            </a:pPr>
            <a:r>
              <a:rPr lang="fr-FR" sz="1500" b="1" dirty="0">
                <a:latin typeface="Century Gothic" panose="020B0502020202020204" pitchFamily="34" charset="0"/>
              </a:rPr>
              <a:t/>
            </a:r>
            <a:br>
              <a:rPr lang="fr-FR" sz="1500" b="1" dirty="0">
                <a:latin typeface="Century Gothic" panose="020B0502020202020204" pitchFamily="34" charset="0"/>
              </a:rPr>
            </a:br>
            <a:r>
              <a:rPr lang="fr-FR" sz="1500" b="1" dirty="0">
                <a:latin typeface="Century Gothic" panose="020B0502020202020204" pitchFamily="34" charset="0"/>
              </a:rPr>
              <a:t/>
            </a:r>
            <a:br>
              <a:rPr lang="fr-FR" sz="1500" b="1" dirty="0">
                <a:latin typeface="Century Gothic" panose="020B0502020202020204" pitchFamily="34" charset="0"/>
              </a:rPr>
            </a:br>
            <a:r>
              <a:rPr lang="fr-FR" sz="2300" b="1" dirty="0">
                <a:solidFill>
                  <a:srgbClr val="3E8994"/>
                </a:solidFill>
                <a:latin typeface="Century Gothic" panose="020B0502020202020204" pitchFamily="34" charset="0"/>
                <a:cs typeface="Arial" pitchFamily="34" charset="0"/>
              </a:rPr>
              <a:t>▐</a:t>
            </a:r>
            <a:r>
              <a:rPr lang="fr-FR" sz="2300" b="1" dirty="0">
                <a:latin typeface="Century Gothic" panose="020B0502020202020204" pitchFamily="34" charset="0"/>
                <a:cs typeface="Arial" pitchFamily="34" charset="0"/>
              </a:rPr>
              <a:t>	</a:t>
            </a:r>
            <a:r>
              <a:rPr lang="fr-FR" sz="2300" u="sng" dirty="0">
                <a:solidFill>
                  <a:schemeClr val="tx1">
                    <a:lumMod val="50000"/>
                    <a:lumOff val="50000"/>
                  </a:schemeClr>
                </a:solidFill>
                <a:latin typeface="Century Gothic" panose="020B0502020202020204" pitchFamily="34" charset="0"/>
                <a:cs typeface="Arial" pitchFamily="34" charset="0"/>
              </a:rPr>
              <a:t>Droits de mutation à titre gratuit (DMTG) 	</a:t>
            </a:r>
            <a:r>
              <a:rPr lang="fr-FR" sz="1600" u="sng" dirty="0">
                <a:solidFill>
                  <a:schemeClr val="tx1">
                    <a:lumMod val="50000"/>
                    <a:lumOff val="50000"/>
                  </a:schemeClr>
                </a:solidFill>
                <a:latin typeface="Century Gothic" panose="020B0502020202020204" pitchFamily="34" charset="0"/>
                <a:cs typeface="Arial" pitchFamily="34" charset="0"/>
              </a:rPr>
              <a:t>2/2</a:t>
            </a:r>
            <a:endParaRPr lang="fr-FR" sz="2300" u="sng" dirty="0">
              <a:solidFill>
                <a:schemeClr val="tx1">
                  <a:lumMod val="50000"/>
                  <a:lumOff val="50000"/>
                </a:schemeClr>
              </a:solidFill>
              <a:latin typeface="Century Gothic" panose="020B0502020202020204" pitchFamily="34" charset="0"/>
              <a:cs typeface="Arial" pitchFamily="34" charset="0"/>
            </a:endParaRPr>
          </a:p>
        </p:txBody>
      </p:sp>
      <p:sp>
        <p:nvSpPr>
          <p:cNvPr id="4" name="Rectangle 4"/>
          <p:cNvSpPr>
            <a:spLocks noChangeArrowheads="1"/>
          </p:cNvSpPr>
          <p:nvPr/>
        </p:nvSpPr>
        <p:spPr bwMode="auto">
          <a:xfrm>
            <a:off x="314523" y="4023378"/>
            <a:ext cx="6737655" cy="2083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2663" tIns="52153" rIns="-103187" bIns="0"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algn="just" eaLnBrk="0" hangingPunct="0"/>
            <a:r>
              <a:rPr lang="fr-FR" sz="1100" dirty="0">
                <a:latin typeface="Century Gothic" pitchFamily="34" charset="0"/>
                <a:cs typeface="Times New Roman" pitchFamily="18" charset="0"/>
              </a:rPr>
              <a:t>La transmission de la nue-propriété d’un bien permet notamment d’alléger le poids de la fiscalité supportée par les héritiers. En effet, pour calculer les droits de mutation à titre gratuit, la valeur de la nue-propriété des biens transmis est déterminée forfaitairement à une fraction de la valeur de la pleine propriété selon l’âge de l’usufruitier (valeur inférieure à la pleine propriété), en application du barème fiscal codifié à l’article 669 du CGI en vigueur depuis le 31 décembre 2003.</a:t>
            </a:r>
          </a:p>
          <a:p>
            <a:pPr algn="just" eaLnBrk="0" hangingPunct="0"/>
            <a:endParaRPr lang="fr-FR" sz="1100" dirty="0">
              <a:latin typeface="Century Gothic" pitchFamily="34" charset="0"/>
              <a:cs typeface="Times New Roman" pitchFamily="18" charset="0"/>
            </a:endParaRPr>
          </a:p>
          <a:p>
            <a:pPr algn="just" eaLnBrk="0" hangingPunct="0"/>
            <a:r>
              <a:rPr lang="fr-FR" sz="1100" dirty="0">
                <a:latin typeface="Century Gothic" pitchFamily="34" charset="0"/>
                <a:cs typeface="Times New Roman" pitchFamily="18" charset="0"/>
              </a:rPr>
              <a:t>A l’extinction du démembrement, par hypothèse au décès de l’usufruitier :</a:t>
            </a:r>
          </a:p>
          <a:p>
            <a:pPr marL="403823" indent="-195573" algn="just" eaLnBrk="0" hangingPunct="0">
              <a:buFont typeface="Arial" panose="020B0604020202020204" pitchFamily="34" charset="0"/>
              <a:buChar char="•"/>
            </a:pPr>
            <a:r>
              <a:rPr lang="fr-FR" sz="1100" dirty="0">
                <a:latin typeface="Century Gothic" pitchFamily="34" charset="0"/>
                <a:cs typeface="Times New Roman" pitchFamily="18" charset="0"/>
              </a:rPr>
              <a:t>l’usufruit rejoint la nue-propriété (article 617 du Code Civil) sans que la transmission de ce droit ne soit taxable au titre des DMTG (article 1133 du CGI) ;</a:t>
            </a:r>
          </a:p>
          <a:p>
            <a:pPr marL="403823" indent="-195573" algn="just" eaLnBrk="0" hangingPunct="0">
              <a:buFont typeface="Arial" panose="020B0604020202020204" pitchFamily="34" charset="0"/>
              <a:buChar char="•"/>
            </a:pPr>
            <a:r>
              <a:rPr lang="fr-FR" sz="1100" dirty="0">
                <a:latin typeface="Century Gothic" pitchFamily="34" charset="0"/>
                <a:cs typeface="Times New Roman" pitchFamily="18" charset="0"/>
              </a:rPr>
              <a:t>l’accroissement de la valeur du bien, entre la date de la mutation de la nue-propriété et l’extinction de l’usufruit ne supporte, lui non plus, aucune taxation.</a:t>
            </a:r>
          </a:p>
          <a:p>
            <a:pPr algn="just" eaLnBrk="0" hangingPunct="0"/>
            <a:endParaRPr lang="fr-FR" altLang="ko-KR" sz="1100" dirty="0"/>
          </a:p>
        </p:txBody>
      </p:sp>
      <p:sp>
        <p:nvSpPr>
          <p:cNvPr id="5" name="ZoneTexte 4"/>
          <p:cNvSpPr txBox="1"/>
          <p:nvPr/>
        </p:nvSpPr>
        <p:spPr>
          <a:xfrm>
            <a:off x="327659" y="3652844"/>
            <a:ext cx="7020408" cy="503898"/>
          </a:xfrm>
          <a:prstGeom prst="rect">
            <a:avLst/>
          </a:prstGeom>
          <a:noFill/>
        </p:spPr>
        <p:txBody>
          <a:bodyPr wrap="square" lIns="104306" tIns="52153" rIns="104306" bIns="52153" rtlCol="0">
            <a:spAutoFit/>
          </a:bodyPr>
          <a:lstStyle/>
          <a:p>
            <a:pPr eaLnBrk="0" fontAlgn="base" hangingPunct="0">
              <a:spcBef>
                <a:spcPct val="0"/>
              </a:spcBef>
              <a:spcAft>
                <a:spcPct val="0"/>
              </a:spcAft>
            </a:pPr>
            <a:r>
              <a:rPr lang="fr-FR" altLang="ko-KR" sz="1300" b="1" dirty="0">
                <a:solidFill>
                  <a:prstClr val="black"/>
                </a:solidFill>
                <a:latin typeface="Century Gothic" pitchFamily="34" charset="0"/>
                <a:ea typeface="Times New Roman" pitchFamily="18" charset="0"/>
                <a:cs typeface="Times New Roman" pitchFamily="18" charset="0"/>
              </a:rPr>
              <a:t>Evaluation </a:t>
            </a:r>
            <a:r>
              <a:rPr lang="fr-FR" sz="1300" b="1" dirty="0">
                <a:solidFill>
                  <a:prstClr val="black"/>
                </a:solidFill>
                <a:latin typeface="Century Gothic" pitchFamily="34" charset="0"/>
                <a:cs typeface="Times New Roman" pitchFamily="18" charset="0"/>
              </a:rPr>
              <a:t>des biens en usufruit et en nue-propriété </a:t>
            </a:r>
          </a:p>
          <a:p>
            <a:pPr eaLnBrk="0" fontAlgn="base" hangingPunct="0">
              <a:spcBef>
                <a:spcPct val="0"/>
              </a:spcBef>
              <a:spcAft>
                <a:spcPct val="0"/>
              </a:spcAft>
            </a:pPr>
            <a:r>
              <a:rPr lang="fr-FR" altLang="ko-KR" sz="1300" b="1" dirty="0">
                <a:solidFill>
                  <a:prstClr val="black"/>
                </a:solidFill>
                <a:latin typeface="Century Gothic" pitchFamily="34" charset="0"/>
                <a:ea typeface="Times New Roman" pitchFamily="18" charset="0"/>
                <a:cs typeface="Times New Roman" pitchFamily="18" charset="0"/>
              </a:rPr>
              <a:t> </a:t>
            </a:r>
            <a:endParaRPr lang="fr-FR" altLang="ko-KR" sz="1300" dirty="0">
              <a:solidFill>
                <a:prstClr val="black"/>
              </a:solidFill>
              <a:latin typeface="Arial" pitchFamily="34" charset="0"/>
              <a:cs typeface="Arial" pitchFamily="34" charset="0"/>
            </a:endParaRPr>
          </a:p>
        </p:txBody>
      </p:sp>
      <p:graphicFrame>
        <p:nvGraphicFramePr>
          <p:cNvPr id="16" name="Tableau 15"/>
          <p:cNvGraphicFramePr>
            <a:graphicFrameLocks noGrp="1"/>
          </p:cNvGraphicFramePr>
          <p:nvPr>
            <p:extLst>
              <p:ext uri="{D42A27DB-BD31-4B8C-83A1-F6EECF244321}">
                <p14:modId xmlns:p14="http://schemas.microsoft.com/office/powerpoint/2010/main" val="3834849316"/>
              </p:ext>
            </p:extLst>
          </p:nvPr>
        </p:nvGraphicFramePr>
        <p:xfrm>
          <a:off x="556592" y="6107366"/>
          <a:ext cx="6448077" cy="2999007"/>
        </p:xfrm>
        <a:graphic>
          <a:graphicData uri="http://schemas.openxmlformats.org/drawingml/2006/table">
            <a:tbl>
              <a:tblPr firstRow="1" firstCol="1" bandRow="1"/>
              <a:tblGrid>
                <a:gridCol w="2149359">
                  <a:extLst>
                    <a:ext uri="{9D8B030D-6E8A-4147-A177-3AD203B41FA5}">
                      <a16:colId xmlns="" xmlns:a16="http://schemas.microsoft.com/office/drawing/2014/main" val="2006473310"/>
                    </a:ext>
                  </a:extLst>
                </a:gridCol>
                <a:gridCol w="2149359">
                  <a:extLst>
                    <a:ext uri="{9D8B030D-6E8A-4147-A177-3AD203B41FA5}">
                      <a16:colId xmlns="" xmlns:a16="http://schemas.microsoft.com/office/drawing/2014/main" val="307637839"/>
                    </a:ext>
                  </a:extLst>
                </a:gridCol>
                <a:gridCol w="2149359">
                  <a:extLst>
                    <a:ext uri="{9D8B030D-6E8A-4147-A177-3AD203B41FA5}">
                      <a16:colId xmlns="" xmlns:a16="http://schemas.microsoft.com/office/drawing/2014/main" val="3711866913"/>
                    </a:ext>
                  </a:extLst>
                </a:gridCol>
              </a:tblGrid>
              <a:tr h="292583">
                <a:tc>
                  <a:txBody>
                    <a:bodyPr/>
                    <a:lstStyle/>
                    <a:p>
                      <a:pPr algn="ctr" eaLnBrk="0" fontAlgn="base" hangingPunct="0">
                        <a:spcAft>
                          <a:spcPts val="0"/>
                        </a:spcAft>
                      </a:pPr>
                      <a:r>
                        <a:rPr lang="fr-FR" sz="1200" b="1" kern="1200" dirty="0">
                          <a:solidFill>
                            <a:srgbClr val="FFFFFF"/>
                          </a:solidFill>
                          <a:effectLst/>
                          <a:latin typeface="Century Gothic" panose="020B0502020202020204" pitchFamily="34" charset="0"/>
                          <a:ea typeface="Times New Roman" panose="02020603050405020304" pitchFamily="18" charset="0"/>
                        </a:rPr>
                        <a:t>Age de l’usufruitier :</a:t>
                      </a:r>
                      <a:endParaRPr lang="fr-FR" sz="1300" dirty="0">
                        <a:effectLst/>
                        <a:latin typeface="Century Gothic" panose="020B0502020202020204" pitchFamily="34" charset="0"/>
                        <a:ea typeface="Times New Roman" panose="02020603050405020304" pitchFamily="18" charset="0"/>
                      </a:endParaRPr>
                    </a:p>
                  </a:txBody>
                  <a:tcPr marL="75613" marR="75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E8994"/>
                    </a:solidFill>
                  </a:tcPr>
                </a:tc>
                <a:tc>
                  <a:txBody>
                    <a:bodyPr/>
                    <a:lstStyle/>
                    <a:p>
                      <a:pPr algn="ctr" eaLnBrk="0" fontAlgn="base" hangingPunct="0">
                        <a:spcAft>
                          <a:spcPts val="0"/>
                        </a:spcAft>
                      </a:pPr>
                      <a:r>
                        <a:rPr lang="fr-FR" sz="1200" b="1" kern="1200" dirty="0">
                          <a:solidFill>
                            <a:srgbClr val="FFFFFF"/>
                          </a:solidFill>
                          <a:effectLst/>
                          <a:latin typeface="Century Gothic" panose="020B0502020202020204" pitchFamily="34" charset="0"/>
                          <a:ea typeface="Times New Roman" panose="02020603050405020304" pitchFamily="18" charset="0"/>
                        </a:rPr>
                        <a:t>Valeur de l’usufruit :</a:t>
                      </a:r>
                      <a:endParaRPr lang="fr-FR" sz="1300" dirty="0">
                        <a:effectLst/>
                        <a:latin typeface="Century Gothic" panose="020B0502020202020204" pitchFamily="34" charset="0"/>
                        <a:ea typeface="Times New Roman" panose="02020603050405020304" pitchFamily="18" charset="0"/>
                      </a:endParaRPr>
                    </a:p>
                  </a:txBody>
                  <a:tcPr marL="75613" marR="75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E8994"/>
                    </a:solidFill>
                  </a:tcPr>
                </a:tc>
                <a:tc>
                  <a:txBody>
                    <a:bodyPr/>
                    <a:lstStyle/>
                    <a:p>
                      <a:pPr algn="ctr" eaLnBrk="0" fontAlgn="base" hangingPunct="0">
                        <a:spcAft>
                          <a:spcPts val="0"/>
                        </a:spcAft>
                      </a:pPr>
                      <a:r>
                        <a:rPr lang="fr-FR" sz="1200" b="1" kern="1200">
                          <a:solidFill>
                            <a:srgbClr val="FFFFFF"/>
                          </a:solidFill>
                          <a:effectLst/>
                          <a:latin typeface="Century Gothic" panose="020B0502020202020204" pitchFamily="34" charset="0"/>
                          <a:ea typeface="Times New Roman" panose="02020603050405020304" pitchFamily="18" charset="0"/>
                        </a:rPr>
                        <a:t>Valeur de la nue-propriété :</a:t>
                      </a:r>
                      <a:endParaRPr lang="fr-FR" sz="1300">
                        <a:effectLst/>
                        <a:latin typeface="Century Gothic" panose="020B0502020202020204" pitchFamily="34" charset="0"/>
                        <a:ea typeface="Times New Roman" panose="02020603050405020304" pitchFamily="18" charset="0"/>
                      </a:endParaRPr>
                    </a:p>
                  </a:txBody>
                  <a:tcPr marL="75613" marR="75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E8994"/>
                    </a:solidFill>
                  </a:tcPr>
                </a:tc>
                <a:extLst>
                  <a:ext uri="{0D108BD9-81ED-4DB2-BD59-A6C34878D82A}">
                    <a16:rowId xmlns="" xmlns:a16="http://schemas.microsoft.com/office/drawing/2014/main" val="2182679301"/>
                  </a:ext>
                </a:extLst>
              </a:tr>
              <a:tr h="292583">
                <a:tc>
                  <a:txBody>
                    <a:bodyPr/>
                    <a:lstStyle/>
                    <a:p>
                      <a:pPr algn="ctr" eaLnBrk="0" fontAlgn="base" hangingPunct="0">
                        <a:spcAft>
                          <a:spcPts val="0"/>
                        </a:spcAft>
                      </a:pPr>
                      <a:r>
                        <a:rPr lang="fr-FR" sz="1200" b="1" kern="1200" dirty="0">
                          <a:solidFill>
                            <a:srgbClr val="000000"/>
                          </a:solidFill>
                          <a:effectLst/>
                          <a:latin typeface="Century Gothic" panose="020B0502020202020204" pitchFamily="34" charset="0"/>
                          <a:ea typeface="Times New Roman" panose="02020603050405020304" pitchFamily="18" charset="0"/>
                        </a:rPr>
                        <a:t>Moins de 21 ans révolus</a:t>
                      </a:r>
                      <a:endParaRPr lang="fr-FR" sz="1300" dirty="0">
                        <a:effectLst/>
                        <a:latin typeface="Century Gothic" panose="020B0502020202020204" pitchFamily="34" charset="0"/>
                        <a:ea typeface="Times New Roman" panose="02020603050405020304" pitchFamily="18" charset="0"/>
                      </a:endParaRPr>
                    </a:p>
                  </a:txBody>
                  <a:tcPr marL="75613" marR="75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eaLnBrk="0" fontAlgn="base" hangingPunct="0">
                        <a:spcAft>
                          <a:spcPts val="0"/>
                        </a:spcAft>
                      </a:pPr>
                      <a:r>
                        <a:rPr lang="fr-FR" sz="1200" kern="1200">
                          <a:solidFill>
                            <a:srgbClr val="000000"/>
                          </a:solidFill>
                          <a:effectLst/>
                          <a:latin typeface="Century Gothic" panose="020B0502020202020204" pitchFamily="34" charset="0"/>
                          <a:ea typeface="Times New Roman" panose="02020603050405020304" pitchFamily="18" charset="0"/>
                        </a:rPr>
                        <a:t>90%</a:t>
                      </a:r>
                      <a:endParaRPr lang="fr-FR" sz="1300">
                        <a:effectLst/>
                        <a:latin typeface="Century Gothic" panose="020B0502020202020204" pitchFamily="34" charset="0"/>
                        <a:ea typeface="Times New Roman" panose="02020603050405020304" pitchFamily="18" charset="0"/>
                      </a:endParaRPr>
                    </a:p>
                  </a:txBody>
                  <a:tcPr marL="75613" marR="75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eaLnBrk="0" fontAlgn="base" hangingPunct="0">
                        <a:spcAft>
                          <a:spcPts val="0"/>
                        </a:spcAft>
                      </a:pPr>
                      <a:r>
                        <a:rPr lang="fr-FR" sz="1200" kern="1200">
                          <a:solidFill>
                            <a:srgbClr val="000000"/>
                          </a:solidFill>
                          <a:effectLst/>
                          <a:latin typeface="Century Gothic" panose="020B0502020202020204" pitchFamily="34" charset="0"/>
                          <a:ea typeface="Times New Roman" panose="02020603050405020304" pitchFamily="18" charset="0"/>
                        </a:rPr>
                        <a:t>10%</a:t>
                      </a:r>
                      <a:endParaRPr lang="fr-FR" sz="1300">
                        <a:effectLst/>
                        <a:latin typeface="Century Gothic" panose="020B0502020202020204" pitchFamily="34" charset="0"/>
                        <a:ea typeface="Times New Roman" panose="02020603050405020304" pitchFamily="18" charset="0"/>
                      </a:endParaRPr>
                    </a:p>
                  </a:txBody>
                  <a:tcPr marL="75613" marR="75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721317210"/>
                  </a:ext>
                </a:extLst>
              </a:tr>
              <a:tr h="292583">
                <a:tc>
                  <a:txBody>
                    <a:bodyPr/>
                    <a:lstStyle/>
                    <a:p>
                      <a:pPr algn="ctr" eaLnBrk="0" fontAlgn="base" hangingPunct="0">
                        <a:spcAft>
                          <a:spcPts val="0"/>
                        </a:spcAft>
                      </a:pPr>
                      <a:r>
                        <a:rPr lang="fr-FR" sz="1200" b="1" kern="1200">
                          <a:solidFill>
                            <a:srgbClr val="000000"/>
                          </a:solidFill>
                          <a:effectLst/>
                          <a:latin typeface="Century Gothic" panose="020B0502020202020204" pitchFamily="34" charset="0"/>
                          <a:ea typeface="Times New Roman" panose="02020603050405020304" pitchFamily="18" charset="0"/>
                        </a:rPr>
                        <a:t>Moins de 31 ans révolus</a:t>
                      </a:r>
                      <a:endParaRPr lang="fr-FR" sz="1300">
                        <a:effectLst/>
                        <a:latin typeface="Century Gothic" panose="020B0502020202020204" pitchFamily="34" charset="0"/>
                        <a:ea typeface="Times New Roman" panose="02020603050405020304" pitchFamily="18" charset="0"/>
                      </a:endParaRPr>
                    </a:p>
                  </a:txBody>
                  <a:tcPr marL="75613" marR="75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eaLnBrk="0" fontAlgn="base" hangingPunct="0">
                        <a:spcAft>
                          <a:spcPts val="0"/>
                        </a:spcAft>
                      </a:pPr>
                      <a:r>
                        <a:rPr lang="fr-FR" sz="1200" kern="1200" dirty="0">
                          <a:solidFill>
                            <a:srgbClr val="000000"/>
                          </a:solidFill>
                          <a:effectLst/>
                          <a:latin typeface="Century Gothic" panose="020B0502020202020204" pitchFamily="34" charset="0"/>
                          <a:ea typeface="Times New Roman" panose="02020603050405020304" pitchFamily="18" charset="0"/>
                        </a:rPr>
                        <a:t>80%</a:t>
                      </a:r>
                      <a:endParaRPr lang="fr-FR" sz="1300" dirty="0">
                        <a:effectLst/>
                        <a:latin typeface="Century Gothic" panose="020B0502020202020204" pitchFamily="34" charset="0"/>
                        <a:ea typeface="Times New Roman" panose="02020603050405020304" pitchFamily="18" charset="0"/>
                      </a:endParaRPr>
                    </a:p>
                  </a:txBody>
                  <a:tcPr marL="75613" marR="75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eaLnBrk="0" fontAlgn="base" hangingPunct="0">
                        <a:spcAft>
                          <a:spcPts val="0"/>
                        </a:spcAft>
                      </a:pPr>
                      <a:r>
                        <a:rPr lang="fr-FR" sz="1200" kern="1200">
                          <a:solidFill>
                            <a:srgbClr val="000000"/>
                          </a:solidFill>
                          <a:effectLst/>
                          <a:latin typeface="Century Gothic" panose="020B0502020202020204" pitchFamily="34" charset="0"/>
                          <a:ea typeface="Times New Roman" panose="02020603050405020304" pitchFamily="18" charset="0"/>
                        </a:rPr>
                        <a:t>20%</a:t>
                      </a:r>
                      <a:endParaRPr lang="fr-FR" sz="1300">
                        <a:effectLst/>
                        <a:latin typeface="Century Gothic" panose="020B0502020202020204" pitchFamily="34" charset="0"/>
                        <a:ea typeface="Times New Roman" panose="02020603050405020304" pitchFamily="18" charset="0"/>
                      </a:endParaRPr>
                    </a:p>
                  </a:txBody>
                  <a:tcPr marL="75613" marR="75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235529092"/>
                  </a:ext>
                </a:extLst>
              </a:tr>
              <a:tr h="292583">
                <a:tc>
                  <a:txBody>
                    <a:bodyPr/>
                    <a:lstStyle/>
                    <a:p>
                      <a:pPr algn="ctr" eaLnBrk="0" fontAlgn="base" hangingPunct="0">
                        <a:spcAft>
                          <a:spcPts val="0"/>
                        </a:spcAft>
                      </a:pPr>
                      <a:r>
                        <a:rPr lang="fr-FR" sz="1200" b="1" kern="1200">
                          <a:solidFill>
                            <a:srgbClr val="000000"/>
                          </a:solidFill>
                          <a:effectLst/>
                          <a:latin typeface="Century Gothic" panose="020B0502020202020204" pitchFamily="34" charset="0"/>
                          <a:ea typeface="Times New Roman" panose="02020603050405020304" pitchFamily="18" charset="0"/>
                        </a:rPr>
                        <a:t>Moins de 41 ans révolus</a:t>
                      </a:r>
                      <a:endParaRPr lang="fr-FR" sz="1300">
                        <a:effectLst/>
                        <a:latin typeface="Century Gothic" panose="020B0502020202020204" pitchFamily="34" charset="0"/>
                        <a:ea typeface="Times New Roman" panose="02020603050405020304" pitchFamily="18" charset="0"/>
                      </a:endParaRPr>
                    </a:p>
                  </a:txBody>
                  <a:tcPr marL="75613" marR="75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eaLnBrk="0" fontAlgn="base" hangingPunct="0">
                        <a:spcAft>
                          <a:spcPts val="0"/>
                        </a:spcAft>
                      </a:pPr>
                      <a:r>
                        <a:rPr lang="fr-FR" sz="1200" kern="1200">
                          <a:solidFill>
                            <a:srgbClr val="000000"/>
                          </a:solidFill>
                          <a:effectLst/>
                          <a:latin typeface="Century Gothic" panose="020B0502020202020204" pitchFamily="34" charset="0"/>
                          <a:ea typeface="Times New Roman" panose="02020603050405020304" pitchFamily="18" charset="0"/>
                        </a:rPr>
                        <a:t>70%</a:t>
                      </a:r>
                      <a:endParaRPr lang="fr-FR" sz="1300">
                        <a:effectLst/>
                        <a:latin typeface="Century Gothic" panose="020B0502020202020204" pitchFamily="34" charset="0"/>
                        <a:ea typeface="Times New Roman" panose="02020603050405020304" pitchFamily="18" charset="0"/>
                      </a:endParaRPr>
                    </a:p>
                  </a:txBody>
                  <a:tcPr marL="75613" marR="75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eaLnBrk="0" fontAlgn="base" hangingPunct="0">
                        <a:spcAft>
                          <a:spcPts val="0"/>
                        </a:spcAft>
                      </a:pPr>
                      <a:r>
                        <a:rPr lang="fr-FR" sz="1200" kern="1200">
                          <a:solidFill>
                            <a:srgbClr val="000000"/>
                          </a:solidFill>
                          <a:effectLst/>
                          <a:latin typeface="Century Gothic" panose="020B0502020202020204" pitchFamily="34" charset="0"/>
                          <a:ea typeface="Times New Roman" panose="02020603050405020304" pitchFamily="18" charset="0"/>
                        </a:rPr>
                        <a:t>30%</a:t>
                      </a:r>
                      <a:endParaRPr lang="fr-FR" sz="1300">
                        <a:effectLst/>
                        <a:latin typeface="Century Gothic" panose="020B0502020202020204" pitchFamily="34" charset="0"/>
                        <a:ea typeface="Times New Roman" panose="02020603050405020304" pitchFamily="18" charset="0"/>
                      </a:endParaRPr>
                    </a:p>
                  </a:txBody>
                  <a:tcPr marL="75613" marR="75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156731318"/>
                  </a:ext>
                </a:extLst>
              </a:tr>
              <a:tr h="292583">
                <a:tc>
                  <a:txBody>
                    <a:bodyPr/>
                    <a:lstStyle/>
                    <a:p>
                      <a:pPr algn="ctr" eaLnBrk="0" fontAlgn="base" hangingPunct="0">
                        <a:spcAft>
                          <a:spcPts val="0"/>
                        </a:spcAft>
                      </a:pPr>
                      <a:r>
                        <a:rPr lang="fr-FR" sz="1200" b="1" kern="1200">
                          <a:solidFill>
                            <a:srgbClr val="000000"/>
                          </a:solidFill>
                          <a:effectLst/>
                          <a:latin typeface="Century Gothic" panose="020B0502020202020204" pitchFamily="34" charset="0"/>
                          <a:ea typeface="Times New Roman" panose="02020603050405020304" pitchFamily="18" charset="0"/>
                        </a:rPr>
                        <a:t>Moins de 51 ans révolus</a:t>
                      </a:r>
                      <a:endParaRPr lang="fr-FR" sz="1300">
                        <a:effectLst/>
                        <a:latin typeface="Century Gothic" panose="020B0502020202020204" pitchFamily="34" charset="0"/>
                        <a:ea typeface="Times New Roman" panose="02020603050405020304" pitchFamily="18" charset="0"/>
                      </a:endParaRPr>
                    </a:p>
                  </a:txBody>
                  <a:tcPr marL="75613" marR="75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eaLnBrk="0" fontAlgn="base" hangingPunct="0">
                        <a:spcAft>
                          <a:spcPts val="0"/>
                        </a:spcAft>
                      </a:pPr>
                      <a:r>
                        <a:rPr lang="fr-FR" sz="1200" kern="1200">
                          <a:solidFill>
                            <a:srgbClr val="000000"/>
                          </a:solidFill>
                          <a:effectLst/>
                          <a:latin typeface="Century Gothic" panose="020B0502020202020204" pitchFamily="34" charset="0"/>
                          <a:ea typeface="Times New Roman" panose="02020603050405020304" pitchFamily="18" charset="0"/>
                        </a:rPr>
                        <a:t>60%</a:t>
                      </a:r>
                      <a:endParaRPr lang="fr-FR" sz="1300">
                        <a:effectLst/>
                        <a:latin typeface="Century Gothic" panose="020B0502020202020204" pitchFamily="34" charset="0"/>
                        <a:ea typeface="Times New Roman" panose="02020603050405020304" pitchFamily="18" charset="0"/>
                      </a:endParaRPr>
                    </a:p>
                  </a:txBody>
                  <a:tcPr marL="75613" marR="75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eaLnBrk="0" fontAlgn="base" hangingPunct="0">
                        <a:spcAft>
                          <a:spcPts val="0"/>
                        </a:spcAft>
                      </a:pPr>
                      <a:r>
                        <a:rPr lang="fr-FR" sz="1200" kern="1200">
                          <a:solidFill>
                            <a:srgbClr val="000000"/>
                          </a:solidFill>
                          <a:effectLst/>
                          <a:latin typeface="Century Gothic" panose="020B0502020202020204" pitchFamily="34" charset="0"/>
                          <a:ea typeface="Times New Roman" panose="02020603050405020304" pitchFamily="18" charset="0"/>
                        </a:rPr>
                        <a:t>40%</a:t>
                      </a:r>
                      <a:endParaRPr lang="fr-FR" sz="1300">
                        <a:effectLst/>
                        <a:latin typeface="Century Gothic" panose="020B0502020202020204" pitchFamily="34" charset="0"/>
                        <a:ea typeface="Times New Roman" panose="02020603050405020304" pitchFamily="18" charset="0"/>
                      </a:endParaRPr>
                    </a:p>
                  </a:txBody>
                  <a:tcPr marL="75613" marR="75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293767893"/>
                  </a:ext>
                </a:extLst>
              </a:tr>
              <a:tr h="292583">
                <a:tc>
                  <a:txBody>
                    <a:bodyPr/>
                    <a:lstStyle/>
                    <a:p>
                      <a:pPr algn="ctr" eaLnBrk="0" fontAlgn="base" hangingPunct="0">
                        <a:spcAft>
                          <a:spcPts val="0"/>
                        </a:spcAft>
                      </a:pPr>
                      <a:r>
                        <a:rPr lang="fr-FR" sz="1200" b="1" kern="1200">
                          <a:solidFill>
                            <a:srgbClr val="000000"/>
                          </a:solidFill>
                          <a:effectLst/>
                          <a:latin typeface="Century Gothic" panose="020B0502020202020204" pitchFamily="34" charset="0"/>
                          <a:ea typeface="Times New Roman" panose="02020603050405020304" pitchFamily="18" charset="0"/>
                        </a:rPr>
                        <a:t>Moins de 61 ans révolus</a:t>
                      </a:r>
                      <a:endParaRPr lang="fr-FR" sz="1300">
                        <a:effectLst/>
                        <a:latin typeface="Century Gothic" panose="020B0502020202020204" pitchFamily="34" charset="0"/>
                        <a:ea typeface="Times New Roman" panose="02020603050405020304" pitchFamily="18" charset="0"/>
                      </a:endParaRPr>
                    </a:p>
                  </a:txBody>
                  <a:tcPr marL="75613" marR="75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eaLnBrk="0" fontAlgn="base" hangingPunct="0">
                        <a:spcAft>
                          <a:spcPts val="0"/>
                        </a:spcAft>
                      </a:pPr>
                      <a:r>
                        <a:rPr lang="fr-FR" sz="1200" kern="1200">
                          <a:solidFill>
                            <a:srgbClr val="000000"/>
                          </a:solidFill>
                          <a:effectLst/>
                          <a:latin typeface="Century Gothic" panose="020B0502020202020204" pitchFamily="34" charset="0"/>
                          <a:ea typeface="Times New Roman" panose="02020603050405020304" pitchFamily="18" charset="0"/>
                        </a:rPr>
                        <a:t>50%</a:t>
                      </a:r>
                      <a:endParaRPr lang="fr-FR" sz="1300">
                        <a:effectLst/>
                        <a:latin typeface="Century Gothic" panose="020B0502020202020204" pitchFamily="34" charset="0"/>
                        <a:ea typeface="Times New Roman" panose="02020603050405020304" pitchFamily="18" charset="0"/>
                      </a:endParaRPr>
                    </a:p>
                  </a:txBody>
                  <a:tcPr marL="75613" marR="75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eaLnBrk="0" fontAlgn="base" hangingPunct="0">
                        <a:spcAft>
                          <a:spcPts val="0"/>
                        </a:spcAft>
                      </a:pPr>
                      <a:r>
                        <a:rPr lang="fr-FR" sz="1200" kern="1200">
                          <a:solidFill>
                            <a:srgbClr val="000000"/>
                          </a:solidFill>
                          <a:effectLst/>
                          <a:latin typeface="Century Gothic" panose="020B0502020202020204" pitchFamily="34" charset="0"/>
                          <a:ea typeface="Times New Roman" panose="02020603050405020304" pitchFamily="18" charset="0"/>
                        </a:rPr>
                        <a:t>50%</a:t>
                      </a:r>
                      <a:endParaRPr lang="fr-FR" sz="1300">
                        <a:effectLst/>
                        <a:latin typeface="Century Gothic" panose="020B0502020202020204" pitchFamily="34" charset="0"/>
                        <a:ea typeface="Times New Roman" panose="02020603050405020304" pitchFamily="18" charset="0"/>
                      </a:endParaRPr>
                    </a:p>
                  </a:txBody>
                  <a:tcPr marL="75613" marR="75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35003484"/>
                  </a:ext>
                </a:extLst>
              </a:tr>
              <a:tr h="292583">
                <a:tc>
                  <a:txBody>
                    <a:bodyPr/>
                    <a:lstStyle/>
                    <a:p>
                      <a:pPr algn="ctr" eaLnBrk="0" fontAlgn="base" hangingPunct="0">
                        <a:spcAft>
                          <a:spcPts val="0"/>
                        </a:spcAft>
                      </a:pPr>
                      <a:r>
                        <a:rPr lang="fr-FR" sz="1200" b="1" kern="1200">
                          <a:solidFill>
                            <a:srgbClr val="000000"/>
                          </a:solidFill>
                          <a:effectLst/>
                          <a:latin typeface="Century Gothic" panose="020B0502020202020204" pitchFamily="34" charset="0"/>
                          <a:ea typeface="Times New Roman" panose="02020603050405020304" pitchFamily="18" charset="0"/>
                        </a:rPr>
                        <a:t>Moins de 71 ans révolus</a:t>
                      </a:r>
                      <a:endParaRPr lang="fr-FR" sz="1300">
                        <a:effectLst/>
                        <a:latin typeface="Century Gothic" panose="020B0502020202020204" pitchFamily="34" charset="0"/>
                        <a:ea typeface="Times New Roman" panose="02020603050405020304" pitchFamily="18" charset="0"/>
                      </a:endParaRPr>
                    </a:p>
                  </a:txBody>
                  <a:tcPr marL="75613" marR="75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eaLnBrk="0" fontAlgn="base" hangingPunct="0">
                        <a:spcAft>
                          <a:spcPts val="0"/>
                        </a:spcAft>
                      </a:pPr>
                      <a:r>
                        <a:rPr lang="fr-FR" sz="1200" kern="1200">
                          <a:solidFill>
                            <a:srgbClr val="000000"/>
                          </a:solidFill>
                          <a:effectLst/>
                          <a:latin typeface="Century Gothic" panose="020B0502020202020204" pitchFamily="34" charset="0"/>
                          <a:ea typeface="Times New Roman" panose="02020603050405020304" pitchFamily="18" charset="0"/>
                        </a:rPr>
                        <a:t>40%</a:t>
                      </a:r>
                      <a:endParaRPr lang="fr-FR" sz="1300">
                        <a:effectLst/>
                        <a:latin typeface="Century Gothic" panose="020B0502020202020204" pitchFamily="34" charset="0"/>
                        <a:ea typeface="Times New Roman" panose="02020603050405020304" pitchFamily="18" charset="0"/>
                      </a:endParaRPr>
                    </a:p>
                  </a:txBody>
                  <a:tcPr marL="75613" marR="75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eaLnBrk="0" fontAlgn="base" hangingPunct="0">
                        <a:spcAft>
                          <a:spcPts val="0"/>
                        </a:spcAft>
                      </a:pPr>
                      <a:r>
                        <a:rPr lang="fr-FR" sz="1200" kern="1200">
                          <a:solidFill>
                            <a:srgbClr val="000000"/>
                          </a:solidFill>
                          <a:effectLst/>
                          <a:latin typeface="Century Gothic" panose="020B0502020202020204" pitchFamily="34" charset="0"/>
                          <a:ea typeface="Times New Roman" panose="02020603050405020304" pitchFamily="18" charset="0"/>
                        </a:rPr>
                        <a:t>60%</a:t>
                      </a:r>
                      <a:endParaRPr lang="fr-FR" sz="1300">
                        <a:effectLst/>
                        <a:latin typeface="Century Gothic" panose="020B0502020202020204" pitchFamily="34" charset="0"/>
                        <a:ea typeface="Times New Roman" panose="02020603050405020304" pitchFamily="18" charset="0"/>
                      </a:endParaRPr>
                    </a:p>
                  </a:txBody>
                  <a:tcPr marL="75613" marR="75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723807253"/>
                  </a:ext>
                </a:extLst>
              </a:tr>
              <a:tr h="292583">
                <a:tc>
                  <a:txBody>
                    <a:bodyPr/>
                    <a:lstStyle/>
                    <a:p>
                      <a:pPr algn="ctr" eaLnBrk="0" fontAlgn="base" hangingPunct="0">
                        <a:spcAft>
                          <a:spcPts val="0"/>
                        </a:spcAft>
                      </a:pPr>
                      <a:r>
                        <a:rPr lang="fr-FR" sz="1200" b="1" kern="1200">
                          <a:solidFill>
                            <a:srgbClr val="000000"/>
                          </a:solidFill>
                          <a:effectLst/>
                          <a:latin typeface="Century Gothic" panose="020B0502020202020204" pitchFamily="34" charset="0"/>
                          <a:ea typeface="Times New Roman" panose="02020603050405020304" pitchFamily="18" charset="0"/>
                        </a:rPr>
                        <a:t>Moins de 81 ans révolus</a:t>
                      </a:r>
                      <a:endParaRPr lang="fr-FR" sz="1300">
                        <a:effectLst/>
                        <a:latin typeface="Century Gothic" panose="020B0502020202020204" pitchFamily="34" charset="0"/>
                        <a:ea typeface="Times New Roman" panose="02020603050405020304" pitchFamily="18" charset="0"/>
                      </a:endParaRPr>
                    </a:p>
                  </a:txBody>
                  <a:tcPr marL="75613" marR="75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eaLnBrk="0" fontAlgn="base" hangingPunct="0">
                        <a:spcAft>
                          <a:spcPts val="0"/>
                        </a:spcAft>
                      </a:pPr>
                      <a:r>
                        <a:rPr lang="fr-FR" sz="1200" kern="1200">
                          <a:solidFill>
                            <a:srgbClr val="000000"/>
                          </a:solidFill>
                          <a:effectLst/>
                          <a:latin typeface="Century Gothic" panose="020B0502020202020204" pitchFamily="34" charset="0"/>
                          <a:ea typeface="Times New Roman" panose="02020603050405020304" pitchFamily="18" charset="0"/>
                        </a:rPr>
                        <a:t>30%</a:t>
                      </a:r>
                      <a:endParaRPr lang="fr-FR" sz="1300">
                        <a:effectLst/>
                        <a:latin typeface="Century Gothic" panose="020B0502020202020204" pitchFamily="34" charset="0"/>
                        <a:ea typeface="Times New Roman" panose="02020603050405020304" pitchFamily="18" charset="0"/>
                      </a:endParaRPr>
                    </a:p>
                  </a:txBody>
                  <a:tcPr marL="75613" marR="75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eaLnBrk="0" fontAlgn="base" hangingPunct="0">
                        <a:spcAft>
                          <a:spcPts val="0"/>
                        </a:spcAft>
                      </a:pPr>
                      <a:r>
                        <a:rPr lang="fr-FR" sz="1200" kern="1200">
                          <a:solidFill>
                            <a:srgbClr val="000000"/>
                          </a:solidFill>
                          <a:effectLst/>
                          <a:latin typeface="Century Gothic" panose="020B0502020202020204" pitchFamily="34" charset="0"/>
                          <a:ea typeface="Times New Roman" panose="02020603050405020304" pitchFamily="18" charset="0"/>
                        </a:rPr>
                        <a:t>70%</a:t>
                      </a:r>
                      <a:endParaRPr lang="fr-FR" sz="1300">
                        <a:effectLst/>
                        <a:latin typeface="Century Gothic" panose="020B0502020202020204" pitchFamily="34" charset="0"/>
                        <a:ea typeface="Times New Roman" panose="02020603050405020304" pitchFamily="18" charset="0"/>
                      </a:endParaRPr>
                    </a:p>
                  </a:txBody>
                  <a:tcPr marL="75613" marR="75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132749764"/>
                  </a:ext>
                </a:extLst>
              </a:tr>
              <a:tr h="292583">
                <a:tc>
                  <a:txBody>
                    <a:bodyPr/>
                    <a:lstStyle/>
                    <a:p>
                      <a:pPr algn="ctr" eaLnBrk="0" fontAlgn="base" hangingPunct="0">
                        <a:spcAft>
                          <a:spcPts val="0"/>
                        </a:spcAft>
                      </a:pPr>
                      <a:r>
                        <a:rPr lang="fr-FR" sz="1200" b="1" kern="1200">
                          <a:solidFill>
                            <a:srgbClr val="000000"/>
                          </a:solidFill>
                          <a:effectLst/>
                          <a:latin typeface="Century Gothic" panose="020B0502020202020204" pitchFamily="34" charset="0"/>
                          <a:ea typeface="Times New Roman" panose="02020603050405020304" pitchFamily="18" charset="0"/>
                        </a:rPr>
                        <a:t>Moins de 91 ans révolus</a:t>
                      </a:r>
                      <a:endParaRPr lang="fr-FR" sz="1300">
                        <a:effectLst/>
                        <a:latin typeface="Century Gothic" panose="020B0502020202020204" pitchFamily="34" charset="0"/>
                        <a:ea typeface="Times New Roman" panose="02020603050405020304" pitchFamily="18" charset="0"/>
                      </a:endParaRPr>
                    </a:p>
                  </a:txBody>
                  <a:tcPr marL="75613" marR="75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eaLnBrk="0" fontAlgn="base" hangingPunct="0">
                        <a:spcAft>
                          <a:spcPts val="0"/>
                        </a:spcAft>
                      </a:pPr>
                      <a:r>
                        <a:rPr lang="fr-FR" sz="1200" kern="1200">
                          <a:solidFill>
                            <a:srgbClr val="000000"/>
                          </a:solidFill>
                          <a:effectLst/>
                          <a:latin typeface="Century Gothic" panose="020B0502020202020204" pitchFamily="34" charset="0"/>
                          <a:ea typeface="Times New Roman" panose="02020603050405020304" pitchFamily="18" charset="0"/>
                        </a:rPr>
                        <a:t>20%</a:t>
                      </a:r>
                      <a:endParaRPr lang="fr-FR" sz="1300">
                        <a:effectLst/>
                        <a:latin typeface="Century Gothic" panose="020B0502020202020204" pitchFamily="34" charset="0"/>
                        <a:ea typeface="Times New Roman" panose="02020603050405020304" pitchFamily="18" charset="0"/>
                      </a:endParaRPr>
                    </a:p>
                  </a:txBody>
                  <a:tcPr marL="75613" marR="75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eaLnBrk="0" fontAlgn="base" hangingPunct="0">
                        <a:spcAft>
                          <a:spcPts val="0"/>
                        </a:spcAft>
                      </a:pPr>
                      <a:r>
                        <a:rPr lang="fr-FR" sz="1200" kern="1200">
                          <a:solidFill>
                            <a:srgbClr val="000000"/>
                          </a:solidFill>
                          <a:effectLst/>
                          <a:latin typeface="Century Gothic" panose="020B0502020202020204" pitchFamily="34" charset="0"/>
                          <a:ea typeface="Times New Roman" panose="02020603050405020304" pitchFamily="18" charset="0"/>
                        </a:rPr>
                        <a:t>80%</a:t>
                      </a:r>
                      <a:endParaRPr lang="fr-FR" sz="1300">
                        <a:effectLst/>
                        <a:latin typeface="Century Gothic" panose="020B0502020202020204" pitchFamily="34" charset="0"/>
                        <a:ea typeface="Times New Roman" panose="02020603050405020304" pitchFamily="18" charset="0"/>
                      </a:endParaRPr>
                    </a:p>
                  </a:txBody>
                  <a:tcPr marL="75613" marR="75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46272403"/>
                  </a:ext>
                </a:extLst>
              </a:tr>
              <a:tr h="292583">
                <a:tc>
                  <a:txBody>
                    <a:bodyPr/>
                    <a:lstStyle/>
                    <a:p>
                      <a:pPr algn="ctr" eaLnBrk="0" fontAlgn="base" hangingPunct="0">
                        <a:spcAft>
                          <a:spcPts val="0"/>
                        </a:spcAft>
                      </a:pPr>
                      <a:r>
                        <a:rPr lang="fr-FR" sz="1200" b="1" kern="1200" dirty="0">
                          <a:solidFill>
                            <a:srgbClr val="000000"/>
                          </a:solidFill>
                          <a:effectLst/>
                          <a:latin typeface="Century Gothic" panose="020B0502020202020204" pitchFamily="34" charset="0"/>
                          <a:ea typeface="Times New Roman" panose="02020603050405020304" pitchFamily="18" charset="0"/>
                        </a:rPr>
                        <a:t>Plus de 91 ans révolus</a:t>
                      </a:r>
                      <a:endParaRPr lang="fr-FR" sz="1300" dirty="0">
                        <a:effectLst/>
                        <a:latin typeface="Century Gothic" panose="020B0502020202020204" pitchFamily="34" charset="0"/>
                        <a:ea typeface="Times New Roman" panose="02020603050405020304" pitchFamily="18" charset="0"/>
                      </a:endParaRPr>
                    </a:p>
                  </a:txBody>
                  <a:tcPr marL="75613" marR="75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eaLnBrk="0" fontAlgn="base" hangingPunct="0">
                        <a:spcAft>
                          <a:spcPts val="0"/>
                        </a:spcAft>
                      </a:pPr>
                      <a:r>
                        <a:rPr lang="fr-FR" sz="1200" kern="1200" dirty="0">
                          <a:solidFill>
                            <a:srgbClr val="000000"/>
                          </a:solidFill>
                          <a:effectLst/>
                          <a:latin typeface="Century Gothic" panose="020B0502020202020204" pitchFamily="34" charset="0"/>
                          <a:ea typeface="Times New Roman" panose="02020603050405020304" pitchFamily="18" charset="0"/>
                        </a:rPr>
                        <a:t>10%</a:t>
                      </a:r>
                      <a:endParaRPr lang="fr-FR" sz="1300" dirty="0">
                        <a:effectLst/>
                        <a:latin typeface="Century Gothic" panose="020B0502020202020204" pitchFamily="34" charset="0"/>
                        <a:ea typeface="Times New Roman" panose="02020603050405020304" pitchFamily="18" charset="0"/>
                      </a:endParaRPr>
                    </a:p>
                  </a:txBody>
                  <a:tcPr marL="75613" marR="75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eaLnBrk="0" fontAlgn="base" hangingPunct="0">
                        <a:spcAft>
                          <a:spcPts val="0"/>
                        </a:spcAft>
                      </a:pPr>
                      <a:r>
                        <a:rPr lang="fr-FR" sz="1200" kern="1200" dirty="0">
                          <a:solidFill>
                            <a:srgbClr val="000000"/>
                          </a:solidFill>
                          <a:effectLst/>
                          <a:latin typeface="Century Gothic" panose="020B0502020202020204" pitchFamily="34" charset="0"/>
                          <a:ea typeface="Times New Roman" panose="02020603050405020304" pitchFamily="18" charset="0"/>
                        </a:rPr>
                        <a:t>90%</a:t>
                      </a:r>
                      <a:endParaRPr lang="fr-FR" sz="1300" dirty="0">
                        <a:effectLst/>
                        <a:latin typeface="Century Gothic" panose="020B0502020202020204" pitchFamily="34" charset="0"/>
                        <a:ea typeface="Times New Roman" panose="02020603050405020304" pitchFamily="18" charset="0"/>
                      </a:endParaRPr>
                    </a:p>
                  </a:txBody>
                  <a:tcPr marL="75613" marR="75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089765702"/>
                  </a:ext>
                </a:extLst>
              </a:tr>
            </a:tbl>
          </a:graphicData>
        </a:graphic>
      </p:graphicFrame>
      <p:sp>
        <p:nvSpPr>
          <p:cNvPr id="6" name="Rectangle 4"/>
          <p:cNvSpPr>
            <a:spLocks noChangeArrowheads="1"/>
          </p:cNvSpPr>
          <p:nvPr/>
        </p:nvSpPr>
        <p:spPr bwMode="auto">
          <a:xfrm>
            <a:off x="5292799" y="9106373"/>
            <a:ext cx="6737655" cy="391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2663" tIns="52153" rIns="-103187" bIns="0"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algn="just" eaLnBrk="0" hangingPunct="0"/>
            <a:r>
              <a:rPr lang="fr-FR" sz="1100" dirty="0">
                <a:latin typeface="Century Gothic" pitchFamily="34" charset="0"/>
                <a:cs typeface="Times New Roman" pitchFamily="18" charset="0"/>
              </a:rPr>
              <a:t>Source : CGI, article 669</a:t>
            </a:r>
          </a:p>
          <a:p>
            <a:pPr algn="just" eaLnBrk="0" hangingPunct="0"/>
            <a:endParaRPr lang="fr-FR" altLang="ko-KR" sz="1100" dirty="0"/>
          </a:p>
        </p:txBody>
      </p:sp>
      <p:sp>
        <p:nvSpPr>
          <p:cNvPr id="7" name="Text Box 1">
            <a:extLst>
              <a:ext uri="{FF2B5EF4-FFF2-40B4-BE49-F238E27FC236}">
                <a16:creationId xmlns="" xmlns:a16="http://schemas.microsoft.com/office/drawing/2014/main" id="{42E803F7-1E21-47AE-8747-0433E9D89112}"/>
              </a:ext>
            </a:extLst>
          </p:cNvPr>
          <p:cNvSpPr txBox="1">
            <a:spLocks noChangeArrowheads="1"/>
          </p:cNvSpPr>
          <p:nvPr/>
        </p:nvSpPr>
        <p:spPr bwMode="auto">
          <a:xfrm>
            <a:off x="324247" y="1791131"/>
            <a:ext cx="3359104" cy="371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4306" tIns="52153" rIns="104306" bIns="52153" numCol="1" anchor="t" anchorCtr="0" compatLnSpc="1">
            <a:prstTxWarp prst="textNoShape">
              <a:avLst/>
            </a:prstTxWarp>
          </a:bodyPr>
          <a:lstStyle/>
          <a:p>
            <a:pPr fontAlgn="base">
              <a:spcBef>
                <a:spcPct val="0"/>
              </a:spcBef>
              <a:spcAft>
                <a:spcPct val="0"/>
              </a:spcAft>
              <a:buFontTx/>
              <a:buChar char="•"/>
            </a:pPr>
            <a:r>
              <a:rPr lang="fr-FR" altLang="fr-FR" sz="1100" i="1" dirty="0">
                <a:latin typeface="Century Gothic" pitchFamily="34" charset="0"/>
                <a:ea typeface="Calibri" pitchFamily="34" charset="0"/>
                <a:cs typeface="Times New Roman" pitchFamily="18" charset="0"/>
              </a:rPr>
              <a:t>  Entre frères et sœurs, vivants ou représentés</a:t>
            </a:r>
            <a:endParaRPr lang="fr-FR" altLang="fr-FR" sz="900" dirty="0">
              <a:latin typeface="Arial" pitchFamily="34" charset="0"/>
              <a:cs typeface="Arial" pitchFamily="34" charset="0"/>
            </a:endParaRPr>
          </a:p>
        </p:txBody>
      </p:sp>
      <p:graphicFrame>
        <p:nvGraphicFramePr>
          <p:cNvPr id="8" name="Tableau 7">
            <a:extLst>
              <a:ext uri="{FF2B5EF4-FFF2-40B4-BE49-F238E27FC236}">
                <a16:creationId xmlns="" xmlns:a16="http://schemas.microsoft.com/office/drawing/2014/main" id="{F9D8D4C1-6E48-4AFD-9B4F-68EE15827128}"/>
              </a:ext>
            </a:extLst>
          </p:cNvPr>
          <p:cNvGraphicFramePr>
            <a:graphicFrameLocks noGrp="1"/>
          </p:cNvGraphicFramePr>
          <p:nvPr>
            <p:extLst>
              <p:ext uri="{D42A27DB-BD31-4B8C-83A1-F6EECF244321}">
                <p14:modId xmlns:p14="http://schemas.microsoft.com/office/powerpoint/2010/main" val="3072593897"/>
              </p:ext>
            </p:extLst>
          </p:nvPr>
        </p:nvGraphicFramePr>
        <p:xfrm>
          <a:off x="430371" y="2185560"/>
          <a:ext cx="3146855" cy="1197274"/>
        </p:xfrm>
        <a:graphic>
          <a:graphicData uri="http://schemas.openxmlformats.org/drawingml/2006/table">
            <a:tbl>
              <a:tblPr firstRow="1" firstCol="1" bandRow="1"/>
              <a:tblGrid>
                <a:gridCol w="1694076">
                  <a:extLst>
                    <a:ext uri="{9D8B030D-6E8A-4147-A177-3AD203B41FA5}">
                      <a16:colId xmlns="" xmlns:a16="http://schemas.microsoft.com/office/drawing/2014/main" val="20000"/>
                    </a:ext>
                  </a:extLst>
                </a:gridCol>
                <a:gridCol w="504056">
                  <a:extLst>
                    <a:ext uri="{9D8B030D-6E8A-4147-A177-3AD203B41FA5}">
                      <a16:colId xmlns="" xmlns:a16="http://schemas.microsoft.com/office/drawing/2014/main" val="635622201"/>
                    </a:ext>
                  </a:extLst>
                </a:gridCol>
                <a:gridCol w="948723">
                  <a:extLst>
                    <a:ext uri="{9D8B030D-6E8A-4147-A177-3AD203B41FA5}">
                      <a16:colId xmlns="" xmlns:a16="http://schemas.microsoft.com/office/drawing/2014/main" val="20001"/>
                    </a:ext>
                  </a:extLst>
                </a:gridCol>
              </a:tblGrid>
              <a:tr h="465106">
                <a:tc>
                  <a:txBody>
                    <a:bodyPr/>
                    <a:lstStyle/>
                    <a:p>
                      <a:pPr algn="ctr"/>
                      <a:r>
                        <a:rPr lang="fr-FR" sz="1200" b="1" dirty="0">
                          <a:solidFill>
                            <a:srgbClr val="FFFFFF"/>
                          </a:solidFill>
                          <a:effectLst/>
                          <a:latin typeface="Century Gothic"/>
                          <a:ea typeface="Times New Roman"/>
                          <a:cs typeface="Times New Roman"/>
                        </a:rPr>
                        <a:t>Fraction de la part nette taxable</a:t>
                      </a:r>
                      <a:endParaRPr lang="fr-FR" sz="1200" dirty="0">
                        <a:effectLst/>
                        <a:latin typeface="Century Gothic"/>
                        <a:ea typeface="Times New Roman"/>
                        <a:cs typeface="Times New Roman"/>
                      </a:endParaRP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E8994"/>
                    </a:solidFill>
                  </a:tcPr>
                </a:tc>
                <a:tc>
                  <a:txBody>
                    <a:bodyPr/>
                    <a:lstStyle/>
                    <a:p>
                      <a:pPr marL="0" algn="ctr" defTabSz="1043056" rtl="0" eaLnBrk="1" latinLnBrk="0" hangingPunct="1"/>
                      <a:r>
                        <a:rPr lang="fr-FR" sz="1200" b="1" kern="1200" dirty="0">
                          <a:solidFill>
                            <a:srgbClr val="FFFFFF"/>
                          </a:solidFill>
                          <a:effectLst/>
                          <a:latin typeface="Century Gothic"/>
                          <a:ea typeface="Times New Roman"/>
                          <a:cs typeface="Times New Roman"/>
                        </a:rPr>
                        <a:t>Taux</a:t>
                      </a: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E8994"/>
                    </a:solidFill>
                  </a:tcPr>
                </a:tc>
                <a:tc>
                  <a:txBody>
                    <a:bodyPr/>
                    <a:lstStyle/>
                    <a:p>
                      <a:pPr algn="ctr"/>
                      <a:r>
                        <a:rPr lang="fr-FR" sz="1200" b="1" dirty="0">
                          <a:solidFill>
                            <a:srgbClr val="FFFFFF"/>
                          </a:solidFill>
                          <a:effectLst/>
                          <a:latin typeface="Century Gothic"/>
                          <a:ea typeface="Times New Roman"/>
                          <a:cs typeface="Times New Roman"/>
                        </a:rPr>
                        <a:t>Montant à retrancher du résultat</a:t>
                      </a:r>
                      <a:endParaRPr lang="fr-FR" sz="1200" dirty="0">
                        <a:effectLst/>
                        <a:latin typeface="Century Gothic"/>
                        <a:ea typeface="Times New Roman"/>
                        <a:cs typeface="Times New Roman"/>
                      </a:endParaRP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E8994"/>
                    </a:solidFill>
                  </a:tcPr>
                </a:tc>
                <a:extLst>
                  <a:ext uri="{0D108BD9-81ED-4DB2-BD59-A6C34878D82A}">
                    <a16:rowId xmlns="" xmlns:a16="http://schemas.microsoft.com/office/drawing/2014/main" val="10000"/>
                  </a:ext>
                </a:extLst>
              </a:tr>
              <a:tr h="324317">
                <a:tc>
                  <a:txBody>
                    <a:bodyPr/>
                    <a:lstStyle/>
                    <a:p>
                      <a:pPr algn="ctr"/>
                      <a:r>
                        <a:rPr lang="fr-FR" sz="1000" dirty="0">
                          <a:effectLst/>
                          <a:latin typeface="Century Gothic"/>
                          <a:ea typeface="Times New Roman"/>
                          <a:cs typeface="Times New Roman"/>
                        </a:rPr>
                        <a:t>Inférieure à 24 430 €</a:t>
                      </a: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fr-FR" sz="1000" dirty="0">
                          <a:effectLst/>
                          <a:latin typeface="Century Gothic"/>
                          <a:ea typeface="Times New Roman"/>
                          <a:cs typeface="Times New Roman"/>
                        </a:rPr>
                        <a:t>35%</a:t>
                      </a: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fr-FR" sz="1000" dirty="0">
                          <a:effectLst/>
                          <a:latin typeface="Century Gothic"/>
                          <a:ea typeface="Times New Roman"/>
                          <a:cs typeface="Times New Roman"/>
                        </a:rPr>
                        <a:t>N/A</a:t>
                      </a: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 xmlns:a16="http://schemas.microsoft.com/office/drawing/2014/main" val="10001"/>
                  </a:ext>
                </a:extLst>
              </a:tr>
              <a:tr h="324317">
                <a:tc>
                  <a:txBody>
                    <a:bodyPr/>
                    <a:lstStyle/>
                    <a:p>
                      <a:pPr algn="ctr"/>
                      <a:r>
                        <a:rPr lang="fr-FR" sz="1000" dirty="0">
                          <a:effectLst/>
                          <a:latin typeface="Century Gothic"/>
                          <a:ea typeface="Times New Roman"/>
                          <a:cs typeface="Times New Roman"/>
                        </a:rPr>
                        <a:t>Supérieure à 24 430 €</a:t>
                      </a: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fr-FR" sz="1000" dirty="0">
                          <a:effectLst/>
                          <a:latin typeface="Century Gothic"/>
                          <a:ea typeface="Times New Roman"/>
                          <a:cs typeface="Times New Roman"/>
                        </a:rPr>
                        <a:t>45%</a:t>
                      </a: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fr-FR" sz="1000" dirty="0">
                          <a:effectLst/>
                          <a:latin typeface="Century Gothic"/>
                          <a:ea typeface="Times New Roman"/>
                          <a:cs typeface="Times New Roman"/>
                        </a:rPr>
                        <a:t>2 443 €</a:t>
                      </a: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bl>
          </a:graphicData>
        </a:graphic>
      </p:graphicFrame>
      <p:sp>
        <p:nvSpPr>
          <p:cNvPr id="9" name="Text Box 1">
            <a:extLst>
              <a:ext uri="{FF2B5EF4-FFF2-40B4-BE49-F238E27FC236}">
                <a16:creationId xmlns="" xmlns:a16="http://schemas.microsoft.com/office/drawing/2014/main" id="{2BC709F0-F0A7-4A85-9455-26ADFCE04986}"/>
              </a:ext>
            </a:extLst>
          </p:cNvPr>
          <p:cNvSpPr txBox="1">
            <a:spLocks noChangeArrowheads="1"/>
          </p:cNvSpPr>
          <p:nvPr/>
        </p:nvSpPr>
        <p:spPr bwMode="auto">
          <a:xfrm>
            <a:off x="3821223" y="1786789"/>
            <a:ext cx="2406700" cy="371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4306" tIns="52153" rIns="104306" bIns="52153" numCol="1" anchor="t" anchorCtr="0" compatLnSpc="1">
            <a:prstTxWarp prst="textNoShape">
              <a:avLst/>
            </a:prstTxWarp>
          </a:bodyPr>
          <a:lstStyle/>
          <a:p>
            <a:pPr fontAlgn="base">
              <a:spcBef>
                <a:spcPct val="0"/>
              </a:spcBef>
              <a:spcAft>
                <a:spcPct val="0"/>
              </a:spcAft>
              <a:buFontTx/>
              <a:buChar char="•"/>
            </a:pPr>
            <a:r>
              <a:rPr lang="fr-FR" altLang="fr-FR" sz="1100" i="1" dirty="0">
                <a:latin typeface="Century Gothic" pitchFamily="34" charset="0"/>
                <a:ea typeface="Calibri" pitchFamily="34" charset="0"/>
                <a:cs typeface="Times New Roman" pitchFamily="18" charset="0"/>
              </a:rPr>
              <a:t>  Entre parents et non parents</a:t>
            </a:r>
            <a:endParaRPr lang="fr-FR" altLang="fr-FR" sz="1100" dirty="0">
              <a:latin typeface="Arial" pitchFamily="34" charset="0"/>
              <a:cs typeface="Arial" pitchFamily="34" charset="0"/>
            </a:endParaRPr>
          </a:p>
        </p:txBody>
      </p:sp>
      <p:graphicFrame>
        <p:nvGraphicFramePr>
          <p:cNvPr id="10" name="Tableau 9">
            <a:extLst>
              <a:ext uri="{FF2B5EF4-FFF2-40B4-BE49-F238E27FC236}">
                <a16:creationId xmlns="" xmlns:a16="http://schemas.microsoft.com/office/drawing/2014/main" id="{2177E994-C1C6-4A5F-9353-4BD34AEADBDB}"/>
              </a:ext>
            </a:extLst>
          </p:cNvPr>
          <p:cNvGraphicFramePr>
            <a:graphicFrameLocks noGrp="1"/>
          </p:cNvGraphicFramePr>
          <p:nvPr>
            <p:extLst>
              <p:ext uri="{D42A27DB-BD31-4B8C-83A1-F6EECF244321}">
                <p14:modId xmlns:p14="http://schemas.microsoft.com/office/powerpoint/2010/main" val="1199695145"/>
              </p:ext>
            </p:extLst>
          </p:nvPr>
        </p:nvGraphicFramePr>
        <p:xfrm>
          <a:off x="3962907" y="2189252"/>
          <a:ext cx="3146855" cy="1193580"/>
        </p:xfrm>
        <a:graphic>
          <a:graphicData uri="http://schemas.openxmlformats.org/drawingml/2006/table">
            <a:tbl>
              <a:tblPr firstRow="1" firstCol="1" bandRow="1"/>
              <a:tblGrid>
                <a:gridCol w="2410012">
                  <a:extLst>
                    <a:ext uri="{9D8B030D-6E8A-4147-A177-3AD203B41FA5}">
                      <a16:colId xmlns="" xmlns:a16="http://schemas.microsoft.com/office/drawing/2014/main" val="20000"/>
                    </a:ext>
                  </a:extLst>
                </a:gridCol>
                <a:gridCol w="736843">
                  <a:extLst>
                    <a:ext uri="{9D8B030D-6E8A-4147-A177-3AD203B41FA5}">
                      <a16:colId xmlns="" xmlns:a16="http://schemas.microsoft.com/office/drawing/2014/main" val="20001"/>
                    </a:ext>
                  </a:extLst>
                </a:gridCol>
              </a:tblGrid>
              <a:tr h="431950">
                <a:tc>
                  <a:txBody>
                    <a:bodyPr/>
                    <a:lstStyle/>
                    <a:p>
                      <a:pPr marL="147955" algn="ctr"/>
                      <a:r>
                        <a:rPr lang="fr-FR" sz="1200" b="1" dirty="0">
                          <a:solidFill>
                            <a:schemeClr val="bg1"/>
                          </a:solidFill>
                          <a:effectLst/>
                          <a:latin typeface="Century Gothic"/>
                          <a:ea typeface="Times New Roman"/>
                          <a:cs typeface="Times New Roman"/>
                        </a:rPr>
                        <a:t>Fraction de la part</a:t>
                      </a:r>
                      <a:r>
                        <a:rPr lang="fr-FR" sz="1200" b="1" baseline="0" dirty="0">
                          <a:solidFill>
                            <a:schemeClr val="bg1"/>
                          </a:solidFill>
                          <a:effectLst/>
                          <a:latin typeface="Century Gothic"/>
                          <a:ea typeface="Times New Roman"/>
                          <a:cs typeface="Times New Roman"/>
                        </a:rPr>
                        <a:t> </a:t>
                      </a:r>
                    </a:p>
                    <a:p>
                      <a:pPr marL="147955" algn="ctr"/>
                      <a:r>
                        <a:rPr lang="fr-FR" sz="1200" b="1" baseline="0" dirty="0">
                          <a:solidFill>
                            <a:schemeClr val="bg1"/>
                          </a:solidFill>
                          <a:effectLst/>
                          <a:latin typeface="Century Gothic"/>
                          <a:ea typeface="Times New Roman"/>
                          <a:cs typeface="Times New Roman"/>
                        </a:rPr>
                        <a:t>nette taxable</a:t>
                      </a:r>
                      <a:endParaRPr lang="fr-FR" sz="1200" b="1" dirty="0">
                        <a:solidFill>
                          <a:schemeClr val="bg1"/>
                        </a:solidFill>
                        <a:effectLst/>
                        <a:latin typeface="Century Gothic"/>
                        <a:ea typeface="Times New Roman"/>
                        <a:cs typeface="Times New Roman"/>
                      </a:endParaRP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E8994"/>
                    </a:solidFill>
                  </a:tcPr>
                </a:tc>
                <a:tc>
                  <a:txBody>
                    <a:bodyPr/>
                    <a:lstStyle/>
                    <a:p>
                      <a:pPr marL="73660" algn="ctr"/>
                      <a:r>
                        <a:rPr lang="fr-FR" sz="1200" b="1" dirty="0">
                          <a:solidFill>
                            <a:srgbClr val="FFFFFF"/>
                          </a:solidFill>
                          <a:effectLst/>
                          <a:latin typeface="Century Gothic"/>
                          <a:ea typeface="Times New Roman"/>
                          <a:cs typeface="Times New Roman"/>
                        </a:rPr>
                        <a:t>Taux</a:t>
                      </a:r>
                      <a:endParaRPr lang="fr-FR" sz="1200" dirty="0">
                        <a:effectLst/>
                        <a:latin typeface="Century Gothic"/>
                        <a:ea typeface="Times New Roman"/>
                        <a:cs typeface="Times New Roman"/>
                      </a:endParaRP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E8994"/>
                    </a:solidFill>
                  </a:tcPr>
                </a:tc>
                <a:extLst>
                  <a:ext uri="{0D108BD9-81ED-4DB2-BD59-A6C34878D82A}">
                    <a16:rowId xmlns="" xmlns:a16="http://schemas.microsoft.com/office/drawing/2014/main" val="10000"/>
                  </a:ext>
                </a:extLst>
              </a:tr>
              <a:tr h="369602">
                <a:tc>
                  <a:txBody>
                    <a:bodyPr/>
                    <a:lstStyle/>
                    <a:p>
                      <a:pPr marL="147955" algn="ctr"/>
                      <a:r>
                        <a:rPr lang="fr-FR" sz="1000" dirty="0">
                          <a:effectLst/>
                          <a:latin typeface="Century Gothic"/>
                          <a:ea typeface="Times New Roman"/>
                          <a:cs typeface="Times New Roman"/>
                        </a:rPr>
                        <a:t>Entre parents</a:t>
                      </a:r>
                    </a:p>
                    <a:p>
                      <a:pPr marL="147955" algn="ctr"/>
                      <a:r>
                        <a:rPr lang="fr-FR" sz="1000" dirty="0">
                          <a:effectLst/>
                          <a:latin typeface="Century Gothic"/>
                          <a:ea typeface="Times New Roman"/>
                          <a:cs typeface="Times New Roman"/>
                        </a:rPr>
                        <a:t> jusqu’au 4</a:t>
                      </a:r>
                      <a:r>
                        <a:rPr lang="fr-FR" sz="1000" baseline="30000" dirty="0">
                          <a:effectLst/>
                          <a:latin typeface="Century Gothic"/>
                          <a:ea typeface="Times New Roman"/>
                          <a:cs typeface="Times New Roman"/>
                        </a:rPr>
                        <a:t>ème</a:t>
                      </a:r>
                      <a:r>
                        <a:rPr lang="fr-FR" sz="1000" dirty="0">
                          <a:effectLst/>
                          <a:latin typeface="Century Gothic"/>
                          <a:ea typeface="Times New Roman"/>
                          <a:cs typeface="Times New Roman"/>
                        </a:rPr>
                        <a:t> degré</a:t>
                      </a: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3660" algn="ctr"/>
                      <a:r>
                        <a:rPr lang="fr-FR" sz="1000" dirty="0">
                          <a:effectLst/>
                          <a:latin typeface="Century Gothic"/>
                          <a:ea typeface="Times New Roman"/>
                          <a:cs typeface="Times New Roman"/>
                        </a:rPr>
                        <a:t>55%</a:t>
                      </a: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392028">
                <a:tc>
                  <a:txBody>
                    <a:bodyPr/>
                    <a:lstStyle/>
                    <a:p>
                      <a:pPr marL="147955" algn="ctr"/>
                      <a:r>
                        <a:rPr lang="fr-FR" sz="1000" dirty="0">
                          <a:effectLst/>
                          <a:latin typeface="Century Gothic"/>
                          <a:ea typeface="Times New Roman"/>
                          <a:cs typeface="Times New Roman"/>
                        </a:rPr>
                        <a:t>Entre parents au-delà du 4</a:t>
                      </a:r>
                      <a:r>
                        <a:rPr lang="fr-FR" sz="1000" baseline="30000" dirty="0">
                          <a:effectLst/>
                          <a:latin typeface="Century Gothic"/>
                          <a:ea typeface="Times New Roman"/>
                          <a:cs typeface="Times New Roman"/>
                        </a:rPr>
                        <a:t>ème</a:t>
                      </a:r>
                      <a:r>
                        <a:rPr lang="fr-FR" sz="1000" dirty="0">
                          <a:effectLst/>
                          <a:latin typeface="Century Gothic"/>
                          <a:ea typeface="Times New Roman"/>
                          <a:cs typeface="Times New Roman"/>
                        </a:rPr>
                        <a:t> degré et non parents</a:t>
                      </a: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3660" algn="ctr"/>
                      <a:r>
                        <a:rPr lang="fr-FR" sz="1000" dirty="0">
                          <a:effectLst/>
                          <a:latin typeface="Century Gothic"/>
                          <a:ea typeface="Times New Roman"/>
                          <a:cs typeface="Times New Roman"/>
                        </a:rPr>
                        <a:t>60%</a:t>
                      </a: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bl>
          </a:graphicData>
        </a:graphic>
      </p:graphicFrame>
      <p:sp>
        <p:nvSpPr>
          <p:cNvPr id="11" name="Rectangle 10">
            <a:extLst>
              <a:ext uri="{FF2B5EF4-FFF2-40B4-BE49-F238E27FC236}">
                <a16:creationId xmlns="" xmlns:a16="http://schemas.microsoft.com/office/drawing/2014/main" id="{B4590A40-5B0C-FA44-80CA-AE146B4E6618}"/>
              </a:ext>
            </a:extLst>
          </p:cNvPr>
          <p:cNvSpPr/>
          <p:nvPr/>
        </p:nvSpPr>
        <p:spPr>
          <a:xfrm>
            <a:off x="2783431" y="3405542"/>
            <a:ext cx="957504" cy="244234"/>
          </a:xfrm>
          <a:prstGeom prst="rect">
            <a:avLst/>
          </a:prstGeom>
        </p:spPr>
        <p:txBody>
          <a:bodyPr wrap="square">
            <a:spAutoFit/>
          </a:bodyPr>
          <a:lstStyle/>
          <a:p>
            <a:pPr algn="just">
              <a:lnSpc>
                <a:spcPct val="107000"/>
              </a:lnSpc>
              <a:spcAft>
                <a:spcPts val="0"/>
              </a:spcAft>
            </a:pPr>
            <a:r>
              <a:rPr lang="fr-FR" sz="1000" i="1" dirty="0">
                <a:latin typeface="Century Gothic" panose="020B0502020202020204" pitchFamily="34" charset="0"/>
                <a:ea typeface="Calibri" panose="020F0502020204030204" pitchFamily="34" charset="0"/>
                <a:cs typeface="Times New Roman" panose="02020603050405020304" pitchFamily="18" charset="0"/>
              </a:rPr>
              <a:t>Witam MFO</a:t>
            </a:r>
            <a:endParaRPr lang="fr-FR" sz="1000" dirty="0">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12" name="Rectangle 11">
            <a:extLst>
              <a:ext uri="{FF2B5EF4-FFF2-40B4-BE49-F238E27FC236}">
                <a16:creationId xmlns="" xmlns:a16="http://schemas.microsoft.com/office/drawing/2014/main" id="{7F0A0014-146E-1D49-9799-1CEB84C4E9A6}"/>
              </a:ext>
            </a:extLst>
          </p:cNvPr>
          <p:cNvSpPr/>
          <p:nvPr/>
        </p:nvSpPr>
        <p:spPr>
          <a:xfrm>
            <a:off x="6300911" y="3379580"/>
            <a:ext cx="957504" cy="244234"/>
          </a:xfrm>
          <a:prstGeom prst="rect">
            <a:avLst/>
          </a:prstGeom>
        </p:spPr>
        <p:txBody>
          <a:bodyPr wrap="square">
            <a:spAutoFit/>
          </a:bodyPr>
          <a:lstStyle/>
          <a:p>
            <a:pPr algn="just">
              <a:lnSpc>
                <a:spcPct val="107000"/>
              </a:lnSpc>
              <a:spcAft>
                <a:spcPts val="0"/>
              </a:spcAft>
            </a:pPr>
            <a:r>
              <a:rPr lang="fr-FR" sz="1000" i="1" dirty="0">
                <a:latin typeface="Century Gothic" panose="020B0502020202020204" pitchFamily="34" charset="0"/>
                <a:ea typeface="Calibri" panose="020F0502020204030204" pitchFamily="34" charset="0"/>
                <a:cs typeface="Times New Roman" panose="02020603050405020304" pitchFamily="18" charset="0"/>
              </a:rPr>
              <a:t>Witam MFO</a:t>
            </a:r>
            <a:endParaRPr lang="fr-FR" sz="1000" dirty="0">
              <a:effectLst/>
              <a:latin typeface="Century Gothic" panose="020B0502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746258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1"/>
          <p:cNvSpPr txBox="1">
            <a:spLocks/>
          </p:cNvSpPr>
          <p:nvPr/>
        </p:nvSpPr>
        <p:spPr>
          <a:xfrm>
            <a:off x="49200" y="378348"/>
            <a:ext cx="7383471" cy="1323872"/>
          </a:xfrm>
          <a:prstGeom prst="rect">
            <a:avLst/>
          </a:prstGeom>
        </p:spPr>
        <p:txBody>
          <a:bodyPr vert="horz" lIns="118983" tIns="59492" rIns="118983" bIns="59492" rtlCol="0" anchor="ctr">
            <a:noAutofit/>
          </a:bodyPr>
          <a:lstStyle>
            <a:lvl1pPr algn="ctr" defTabSz="1028700" rtl="0" eaLnBrk="1" latinLnBrk="0" hangingPunct="1">
              <a:spcBef>
                <a:spcPct val="0"/>
              </a:spcBef>
              <a:buNone/>
              <a:defRPr sz="5000" kern="1200">
                <a:solidFill>
                  <a:schemeClr val="tx1"/>
                </a:solidFill>
                <a:latin typeface="+mj-lt"/>
                <a:ea typeface="+mj-ea"/>
                <a:cs typeface="+mj-cs"/>
              </a:defRPr>
            </a:lvl1pPr>
          </a:lstStyle>
          <a:p>
            <a:pPr marL="126009" algn="l">
              <a:tabLst>
                <a:tab pos="618789" algn="l"/>
              </a:tabLst>
            </a:pPr>
            <a:r>
              <a:rPr lang="fr-FR" sz="1500" b="1" dirty="0">
                <a:latin typeface="Century Gothic" panose="020B0502020202020204" pitchFamily="34" charset="0"/>
              </a:rPr>
              <a:t/>
            </a:r>
            <a:br>
              <a:rPr lang="fr-FR" sz="1500" b="1" dirty="0">
                <a:latin typeface="Century Gothic" panose="020B0502020202020204" pitchFamily="34" charset="0"/>
              </a:rPr>
            </a:br>
            <a:r>
              <a:rPr lang="fr-FR" sz="1500" b="1" dirty="0">
                <a:latin typeface="Century Gothic" panose="020B0502020202020204" pitchFamily="34" charset="0"/>
              </a:rPr>
              <a:t/>
            </a:r>
            <a:br>
              <a:rPr lang="fr-FR" sz="1500" b="1" dirty="0">
                <a:latin typeface="Century Gothic" panose="020B0502020202020204" pitchFamily="34" charset="0"/>
              </a:rPr>
            </a:br>
            <a:r>
              <a:rPr lang="fr-FR" sz="2300" b="1" dirty="0">
                <a:solidFill>
                  <a:srgbClr val="3E8994"/>
                </a:solidFill>
                <a:latin typeface="Century Gothic" panose="020B0502020202020204" pitchFamily="34" charset="0"/>
                <a:cs typeface="Arial" pitchFamily="34" charset="0"/>
              </a:rPr>
              <a:t>▐</a:t>
            </a:r>
            <a:r>
              <a:rPr lang="fr-FR" sz="2300" b="1" dirty="0">
                <a:latin typeface="Century Gothic" panose="020B0502020202020204" pitchFamily="34" charset="0"/>
                <a:cs typeface="Arial" pitchFamily="34" charset="0"/>
              </a:rPr>
              <a:t>	</a:t>
            </a:r>
            <a:r>
              <a:rPr lang="fr-FR" sz="1900" u="sng" dirty="0">
                <a:solidFill>
                  <a:schemeClr val="tx1">
                    <a:lumMod val="50000"/>
                    <a:lumOff val="50000"/>
                  </a:schemeClr>
                </a:solidFill>
                <a:latin typeface="Century Gothic" panose="020B0502020202020204" pitchFamily="34" charset="0"/>
                <a:cs typeface="Arial" pitchFamily="34" charset="0"/>
              </a:rPr>
              <a:t>Focus sur les véhicules d’investissement </a:t>
            </a:r>
            <a:r>
              <a:rPr lang="fr-FR" sz="1900" u="sng" dirty="0" err="1">
                <a:solidFill>
                  <a:schemeClr val="tx1">
                    <a:lumMod val="50000"/>
                    <a:lumOff val="50000"/>
                  </a:schemeClr>
                </a:solidFill>
                <a:latin typeface="Century Gothic" panose="020B0502020202020204" pitchFamily="34" charset="0"/>
                <a:cs typeface="Arial" pitchFamily="34" charset="0"/>
              </a:rPr>
              <a:t>capitalisants</a:t>
            </a:r>
            <a:r>
              <a:rPr lang="fr-FR" sz="1900" u="sng" dirty="0">
                <a:solidFill>
                  <a:schemeClr val="tx1">
                    <a:lumMod val="50000"/>
                    <a:lumOff val="50000"/>
                  </a:schemeClr>
                </a:solidFill>
                <a:latin typeface="Century Gothic" panose="020B0502020202020204" pitchFamily="34" charset="0"/>
                <a:cs typeface="Arial" pitchFamily="34" charset="0"/>
              </a:rPr>
              <a:t> </a:t>
            </a:r>
            <a:r>
              <a:rPr lang="fr-FR" sz="1600" u="sng" dirty="0">
                <a:solidFill>
                  <a:schemeClr val="tx1">
                    <a:lumMod val="50000"/>
                    <a:lumOff val="50000"/>
                  </a:schemeClr>
                </a:solidFill>
                <a:latin typeface="Century Gothic" panose="020B0502020202020204" pitchFamily="34" charset="0"/>
                <a:cs typeface="Arial" pitchFamily="34" charset="0"/>
              </a:rPr>
              <a:t>1/2</a:t>
            </a:r>
          </a:p>
        </p:txBody>
      </p:sp>
      <p:sp>
        <p:nvSpPr>
          <p:cNvPr id="5" name="ZoneTexte 4"/>
          <p:cNvSpPr txBox="1"/>
          <p:nvPr/>
        </p:nvSpPr>
        <p:spPr>
          <a:xfrm>
            <a:off x="365947" y="1536504"/>
            <a:ext cx="6759294" cy="1162024"/>
          </a:xfrm>
          <a:prstGeom prst="rect">
            <a:avLst/>
          </a:prstGeom>
          <a:noFill/>
        </p:spPr>
        <p:txBody>
          <a:bodyPr wrap="square" lIns="104306" tIns="52153" rIns="104306" bIns="52153" rtlCol="0">
            <a:spAutoFit/>
          </a:bodyPr>
          <a:lstStyle/>
          <a:p>
            <a:r>
              <a:rPr lang="fr-FR" sz="1300" b="1" dirty="0">
                <a:latin typeface="Century Gothic" panose="020B0502020202020204" pitchFamily="34" charset="0"/>
              </a:rPr>
              <a:t>Contrat d’assurance-vie </a:t>
            </a:r>
            <a:endParaRPr lang="fr-FR" sz="1300" dirty="0">
              <a:latin typeface="Century Gothic" panose="020B0502020202020204" pitchFamily="34" charset="0"/>
            </a:endParaRPr>
          </a:p>
          <a:p>
            <a:pPr marL="610261" indent="-199195">
              <a:spcBef>
                <a:spcPts val="684"/>
              </a:spcBef>
              <a:spcAft>
                <a:spcPts val="684"/>
              </a:spcAft>
              <a:buFont typeface="Wingdings" panose="05000000000000000000" pitchFamily="2" charset="2"/>
              <a:buChar char="Ø"/>
            </a:pPr>
            <a:r>
              <a:rPr lang="fr-FR" sz="1100" i="1" dirty="0">
                <a:latin typeface="Century Gothic" panose="020B0502020202020204" pitchFamily="34" charset="0"/>
              </a:rPr>
              <a:t>Fiscalité au titre de l’impôt sur le revenu :</a:t>
            </a:r>
            <a:endParaRPr lang="fr-FR" sz="1100" dirty="0">
              <a:latin typeface="Century Gothic" panose="020B0502020202020204" pitchFamily="34" charset="0"/>
            </a:endParaRPr>
          </a:p>
          <a:p>
            <a:pPr algn="just">
              <a:spcAft>
                <a:spcPts val="684"/>
              </a:spcAft>
            </a:pPr>
            <a:r>
              <a:rPr lang="fr-FR" sz="1100" dirty="0">
                <a:latin typeface="Century Gothic" panose="020B0502020202020204" pitchFamily="34" charset="0"/>
              </a:rPr>
              <a:t>Les revenus et produits de cession de valeurs mobilières sont capitalisés en franchise de droit au sein du contrat dès lors que le souscripteur ne procède à aucun retrait. En cas de rachat, la seule quote-part de produits capitalisés est soumise à taxation dans les conditions suivantes :</a:t>
            </a:r>
          </a:p>
        </p:txBody>
      </p:sp>
      <p:sp>
        <p:nvSpPr>
          <p:cNvPr id="7" name="ZoneTexte 6"/>
          <p:cNvSpPr txBox="1"/>
          <p:nvPr/>
        </p:nvSpPr>
        <p:spPr>
          <a:xfrm>
            <a:off x="356320" y="5562724"/>
            <a:ext cx="6705925" cy="872201"/>
          </a:xfrm>
          <a:prstGeom prst="rect">
            <a:avLst/>
          </a:prstGeom>
          <a:noFill/>
        </p:spPr>
        <p:txBody>
          <a:bodyPr wrap="square" lIns="104306" tIns="52153" rIns="104306" bIns="52153" rtlCol="0">
            <a:spAutoFit/>
          </a:bodyPr>
          <a:lstStyle/>
          <a:p>
            <a:pPr marL="610261" indent="-199195" algn="just">
              <a:spcBef>
                <a:spcPts val="684"/>
              </a:spcBef>
              <a:spcAft>
                <a:spcPts val="684"/>
              </a:spcAft>
              <a:buFont typeface="Wingdings" panose="05000000000000000000" pitchFamily="2" charset="2"/>
              <a:buChar char="Ø"/>
            </a:pPr>
            <a:r>
              <a:rPr lang="fr-FR" sz="1100" i="1" dirty="0">
                <a:latin typeface="Century Gothic" panose="020B0502020202020204" pitchFamily="34" charset="0"/>
              </a:rPr>
              <a:t>Fiscalité en cas de décès (hors PS):</a:t>
            </a:r>
            <a:endParaRPr lang="fr-FR" sz="1100" dirty="0">
              <a:latin typeface="Century Gothic" panose="020B0502020202020204" pitchFamily="34" charset="0"/>
            </a:endParaRPr>
          </a:p>
          <a:p>
            <a:pPr algn="just">
              <a:spcAft>
                <a:spcPts val="684"/>
              </a:spcAft>
            </a:pPr>
            <a:r>
              <a:rPr lang="fr-FR" sz="1100" dirty="0">
                <a:latin typeface="Century Gothic" panose="020B0502020202020204" pitchFamily="34" charset="0"/>
              </a:rPr>
              <a:t>Au dénouement du contrat par décès de l’assuré, les capitaux transmis sont soumis à une fiscalité spécifique au contrat d’assurance-vie, laquelle varie en fonction de la date de souscription du contrat et de l’âge de l’assuré au moment du versement des primes.</a:t>
            </a:r>
          </a:p>
        </p:txBody>
      </p:sp>
      <p:pic>
        <p:nvPicPr>
          <p:cNvPr id="6" name="Image 5">
            <a:extLst>
              <a:ext uri="{FF2B5EF4-FFF2-40B4-BE49-F238E27FC236}">
                <a16:creationId xmlns="" xmlns:a16="http://schemas.microsoft.com/office/drawing/2014/main" id="{989EF6A0-5DBC-4258-A815-D346A5284E5A}"/>
              </a:ext>
            </a:extLst>
          </p:cNvPr>
          <p:cNvPicPr>
            <a:picLocks noChangeAspect="1"/>
          </p:cNvPicPr>
          <p:nvPr/>
        </p:nvPicPr>
        <p:blipFill>
          <a:blip r:embed="rId2"/>
          <a:stretch>
            <a:fillRect/>
          </a:stretch>
        </p:blipFill>
        <p:spPr>
          <a:xfrm>
            <a:off x="418367" y="2742523"/>
            <a:ext cx="6581832" cy="2680312"/>
          </a:xfrm>
          <a:prstGeom prst="rect">
            <a:avLst/>
          </a:prstGeom>
        </p:spPr>
      </p:pic>
      <p:graphicFrame>
        <p:nvGraphicFramePr>
          <p:cNvPr id="13" name="Tableau 12">
            <a:extLst>
              <a:ext uri="{FF2B5EF4-FFF2-40B4-BE49-F238E27FC236}">
                <a16:creationId xmlns="" xmlns:a16="http://schemas.microsoft.com/office/drawing/2014/main" id="{741CEBC4-8D56-4F82-82DD-264853B13C0D}"/>
              </a:ext>
            </a:extLst>
          </p:cNvPr>
          <p:cNvGraphicFramePr>
            <a:graphicFrameLocks noGrp="1"/>
          </p:cNvGraphicFramePr>
          <p:nvPr>
            <p:extLst>
              <p:ext uri="{D42A27DB-BD31-4B8C-83A1-F6EECF244321}">
                <p14:modId xmlns:p14="http://schemas.microsoft.com/office/powerpoint/2010/main" val="344316894"/>
              </p:ext>
            </p:extLst>
          </p:nvPr>
        </p:nvGraphicFramePr>
        <p:xfrm>
          <a:off x="515412" y="6507765"/>
          <a:ext cx="6451045" cy="3564740"/>
        </p:xfrm>
        <a:graphic>
          <a:graphicData uri="http://schemas.openxmlformats.org/drawingml/2006/table">
            <a:tbl>
              <a:tblPr firstRow="1" firstCol="1" bandRow="1"/>
              <a:tblGrid>
                <a:gridCol w="986000">
                  <a:extLst>
                    <a:ext uri="{9D8B030D-6E8A-4147-A177-3AD203B41FA5}">
                      <a16:colId xmlns="" xmlns:a16="http://schemas.microsoft.com/office/drawing/2014/main" val="3811706325"/>
                    </a:ext>
                  </a:extLst>
                </a:gridCol>
                <a:gridCol w="1368152">
                  <a:extLst>
                    <a:ext uri="{9D8B030D-6E8A-4147-A177-3AD203B41FA5}">
                      <a16:colId xmlns="" xmlns:a16="http://schemas.microsoft.com/office/drawing/2014/main" val="4108538413"/>
                    </a:ext>
                  </a:extLst>
                </a:gridCol>
                <a:gridCol w="2248154">
                  <a:extLst>
                    <a:ext uri="{9D8B030D-6E8A-4147-A177-3AD203B41FA5}">
                      <a16:colId xmlns="" xmlns:a16="http://schemas.microsoft.com/office/drawing/2014/main" val="2384537844"/>
                    </a:ext>
                  </a:extLst>
                </a:gridCol>
                <a:gridCol w="1848739">
                  <a:extLst>
                    <a:ext uri="{9D8B030D-6E8A-4147-A177-3AD203B41FA5}">
                      <a16:colId xmlns="" xmlns:a16="http://schemas.microsoft.com/office/drawing/2014/main" val="2177312378"/>
                    </a:ext>
                  </a:extLst>
                </a:gridCol>
              </a:tblGrid>
              <a:tr h="354606">
                <a:tc>
                  <a:txBody>
                    <a:bodyPr/>
                    <a:lstStyle/>
                    <a:p>
                      <a:pPr algn="ctr">
                        <a:spcAft>
                          <a:spcPts val="0"/>
                        </a:spcAft>
                      </a:pPr>
                      <a:r>
                        <a:rPr lang="fr-FR" sz="1000" b="1"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rPr>
                        <a:t>Date du contrat</a:t>
                      </a:r>
                      <a:endParaRPr lang="fr-FR" sz="1100"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43815" marR="4381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E8994"/>
                    </a:solidFill>
                  </a:tcPr>
                </a:tc>
                <a:tc>
                  <a:txBody>
                    <a:bodyPr/>
                    <a:lstStyle/>
                    <a:p>
                      <a:pPr algn="ctr">
                        <a:spcAft>
                          <a:spcPts val="0"/>
                        </a:spcAft>
                      </a:pPr>
                      <a:r>
                        <a:rPr lang="fr-FR" sz="1000" b="1"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rPr>
                        <a:t>Date des versements</a:t>
                      </a:r>
                      <a:endParaRPr lang="fr-FR" sz="1100"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E8994"/>
                    </a:solidFill>
                  </a:tcPr>
                </a:tc>
                <a:tc>
                  <a:txBody>
                    <a:bodyPr/>
                    <a:lstStyle/>
                    <a:p>
                      <a:pPr algn="ctr">
                        <a:spcAft>
                          <a:spcPts val="0"/>
                        </a:spcAft>
                      </a:pPr>
                      <a:r>
                        <a:rPr lang="fr-FR" sz="1000" b="1"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rPr>
                        <a:t>Primes versées avant les 70 ans de l’assuré</a:t>
                      </a:r>
                      <a:endParaRPr lang="fr-FR" sz="1100"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43815" marR="4381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E8994"/>
                    </a:solidFill>
                  </a:tcPr>
                </a:tc>
                <a:tc>
                  <a:txBody>
                    <a:bodyPr/>
                    <a:lstStyle/>
                    <a:p>
                      <a:pPr algn="ctr">
                        <a:spcAft>
                          <a:spcPts val="0"/>
                        </a:spcAft>
                      </a:pPr>
                      <a:r>
                        <a:rPr lang="fr-FR" sz="1000" b="1"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rPr>
                        <a:t>Primes versées après les 70 ans de l’assuré</a:t>
                      </a:r>
                      <a:endParaRPr lang="fr-FR" sz="1100"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43815" marR="4381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E8994"/>
                    </a:solidFill>
                  </a:tcPr>
                </a:tc>
                <a:extLst>
                  <a:ext uri="{0D108BD9-81ED-4DB2-BD59-A6C34878D82A}">
                    <a16:rowId xmlns="" xmlns:a16="http://schemas.microsoft.com/office/drawing/2014/main" val="4119193821"/>
                  </a:ext>
                </a:extLst>
              </a:tr>
              <a:tr h="311470">
                <a:tc rowSpan="2">
                  <a:txBody>
                    <a:bodyPr/>
                    <a:lstStyle/>
                    <a:p>
                      <a:pPr algn="ctr">
                        <a:spcAft>
                          <a:spcPts val="0"/>
                        </a:spcAft>
                      </a:pPr>
                      <a:r>
                        <a:rPr lang="fr-FR" sz="10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Avant le 20 novembre 1991</a:t>
                      </a:r>
                      <a:endParaRPr lang="fr-FR" sz="11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43815" marR="4381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a:spcAft>
                          <a:spcPts val="0"/>
                        </a:spcAft>
                      </a:pPr>
                      <a:r>
                        <a:rPr lang="fr-FR" sz="10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Avant le 13 octobre 1998</a:t>
                      </a:r>
                      <a:endParaRPr lang="fr-FR" sz="11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fr-FR" sz="10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Exonération des capitaux transmis</a:t>
                      </a:r>
                      <a:endParaRPr lang="fr-FR" sz="11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43815" marR="4381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lnT w="12700" cap="flat" cmpd="sng" algn="ctr">
                      <a:solidFill>
                        <a:srgbClr val="000000"/>
                      </a:solidFill>
                      <a:prstDash val="solid"/>
                      <a:round/>
                      <a:headEnd type="none" w="med" len="med"/>
                      <a:tailEnd type="none" w="med" len="med"/>
                    </a:lnT>
                  </a:tcPr>
                </a:tc>
                <a:extLst>
                  <a:ext uri="{0D108BD9-81ED-4DB2-BD59-A6C34878D82A}">
                    <a16:rowId xmlns="" xmlns:a16="http://schemas.microsoft.com/office/drawing/2014/main" val="4164850664"/>
                  </a:ext>
                </a:extLst>
              </a:tr>
              <a:tr h="864096">
                <a:tc vMerge="1">
                  <a:txBody>
                    <a:bodyPr/>
                    <a:lstStyle/>
                    <a:p>
                      <a:endParaRPr lang="fr-FR"/>
                    </a:p>
                  </a:txBody>
                  <a:tcPr/>
                </a:tc>
                <a:tc>
                  <a:txBody>
                    <a:bodyPr/>
                    <a:lstStyle/>
                    <a:p>
                      <a:pPr algn="ctr">
                        <a:spcAft>
                          <a:spcPts val="0"/>
                        </a:spcAft>
                      </a:pPr>
                      <a:r>
                        <a:rPr lang="fr-FR" sz="10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 compter du 13 octobre 1998</a:t>
                      </a:r>
                      <a:endParaRPr lang="fr-FR" sz="11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fr-FR" sz="10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Art. 990 I du CGI :</a:t>
                      </a:r>
                    </a:p>
                    <a:p>
                      <a:pPr algn="ctr">
                        <a:spcAft>
                          <a:spcPts val="0"/>
                        </a:spcAft>
                      </a:pPr>
                      <a:r>
                        <a:rPr lang="fr-FR" sz="10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Exonération à hauteur de 152.500 € par bénéficiaire sur la valeur de rachat du contrat</a:t>
                      </a:r>
                      <a:r>
                        <a:rPr lang="fr-FR" sz="11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r>
                        <a:rPr lang="fr-FR" sz="10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puis taxation forfaitaire de 20% </a:t>
                      </a:r>
                    </a:p>
                    <a:p>
                      <a:pPr algn="ctr">
                        <a:spcAft>
                          <a:spcPts val="0"/>
                        </a:spcAft>
                      </a:pPr>
                      <a:r>
                        <a:rPr lang="fr-FR" sz="10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jusqu’à 700.000 € et 31,25% au-delà</a:t>
                      </a:r>
                    </a:p>
                  </a:txBody>
                  <a:tcPr marL="43815" marR="4381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extLst>
                  <a:ext uri="{0D108BD9-81ED-4DB2-BD59-A6C34878D82A}">
                    <a16:rowId xmlns="" xmlns:a16="http://schemas.microsoft.com/office/drawing/2014/main" val="1701029671"/>
                  </a:ext>
                </a:extLst>
              </a:tr>
              <a:tr h="720080">
                <a:tc rowSpan="2">
                  <a:txBody>
                    <a:bodyPr/>
                    <a:lstStyle/>
                    <a:p>
                      <a:pPr algn="ctr">
                        <a:spcAft>
                          <a:spcPts val="0"/>
                        </a:spcAft>
                      </a:pPr>
                      <a:r>
                        <a:rPr lang="fr-FR" sz="10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 compter du 20 novembre 1991</a:t>
                      </a:r>
                      <a:endParaRPr lang="fr-FR" sz="11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43815" marR="4381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a:spcAft>
                          <a:spcPts val="0"/>
                        </a:spcAft>
                      </a:pPr>
                      <a:endParaRPr lang="fr-FR" sz="10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p>
                      <a:pPr algn="ctr">
                        <a:spcAft>
                          <a:spcPts val="0"/>
                        </a:spcAft>
                      </a:pPr>
                      <a:r>
                        <a:rPr lang="fr-FR" sz="10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Avant le 13 octobre 1998</a:t>
                      </a:r>
                      <a:endParaRPr lang="fr-FR" sz="11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Exonération des capitaux transmis</a:t>
                      </a:r>
                      <a:endParaRPr lang="fr-FR" sz="11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43815" marR="4381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spcAft>
                          <a:spcPts val="0"/>
                        </a:spcAft>
                      </a:pPr>
                      <a:r>
                        <a:rPr lang="fr-FR" sz="10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Art. 757 B du CGI : taxation aux droits de succession des primes versées après abattement de 30.500 € pour l’ensemble des contrats du défunt.</a:t>
                      </a:r>
                      <a:endParaRPr lang="fr-FR" sz="11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409901044"/>
                  </a:ext>
                </a:extLst>
              </a:tr>
              <a:tr h="1314488">
                <a:tc vMerge="1">
                  <a:txBody>
                    <a:bodyPr/>
                    <a:lstStyle/>
                    <a:p>
                      <a:endParaRPr lang="fr-FR"/>
                    </a:p>
                  </a:txBody>
                  <a:tcPr/>
                </a:tc>
                <a:tc>
                  <a:txBody>
                    <a:bodyPr/>
                    <a:lstStyle/>
                    <a:p>
                      <a:pPr algn="ctr">
                        <a:spcAft>
                          <a:spcPts val="0"/>
                        </a:spcAft>
                      </a:pPr>
                      <a:r>
                        <a:rPr lang="fr-FR" sz="10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 compter du 13 octobre 1998</a:t>
                      </a:r>
                      <a:endParaRPr lang="fr-FR" sz="11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lang="fr-FR" sz="10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Art. 990 I du CGI :</a:t>
                      </a:r>
                    </a:p>
                    <a:p>
                      <a:pPr algn="ctr">
                        <a:spcAft>
                          <a:spcPts val="0"/>
                        </a:spcAft>
                      </a:pPr>
                      <a:r>
                        <a:rPr lang="fr-FR" sz="10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Exonération à hauteur de 152.500 € par bénéficiaire sur la valeur de rachat du contrat</a:t>
                      </a:r>
                      <a:r>
                        <a:rPr lang="fr-FR" sz="11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r>
                        <a:rPr lang="fr-FR" sz="10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puis taxation forfaitaire de 20% jusqu’à 700.000 € </a:t>
                      </a:r>
                    </a:p>
                    <a:p>
                      <a:pPr algn="ctr">
                        <a:spcAft>
                          <a:spcPts val="0"/>
                        </a:spcAft>
                      </a:pPr>
                      <a:r>
                        <a:rPr lang="fr-FR" sz="10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et 31,25% au-delà</a:t>
                      </a:r>
                      <a:endParaRPr lang="fr-FR" sz="11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43815" marR="4381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ctr">
                        <a:spcAft>
                          <a:spcPts val="0"/>
                        </a:spcAft>
                      </a:pPr>
                      <a:endParaRPr lang="fr-FR" sz="11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877827752"/>
                  </a:ext>
                </a:extLst>
              </a:tr>
            </a:tbl>
          </a:graphicData>
        </a:graphic>
      </p:graphicFrame>
      <p:sp>
        <p:nvSpPr>
          <p:cNvPr id="14" name="Rectangle 6">
            <a:extLst>
              <a:ext uri="{FF2B5EF4-FFF2-40B4-BE49-F238E27FC236}">
                <a16:creationId xmlns="" xmlns:a16="http://schemas.microsoft.com/office/drawing/2014/main" id="{03F43D42-EEA5-40A7-B1CC-202949C3F18D}"/>
              </a:ext>
            </a:extLst>
          </p:cNvPr>
          <p:cNvSpPr>
            <a:spLocks noChangeArrowheads="1"/>
          </p:cNvSpPr>
          <p:nvPr/>
        </p:nvSpPr>
        <p:spPr bwMode="auto">
          <a:xfrm>
            <a:off x="855663" y="6507765"/>
            <a:ext cx="7561262"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800" b="0" i="0" u="none" strike="noStrike" cap="none" normalizeH="0" baseline="0">
                <a:ln>
                  <a:noFill/>
                </a:ln>
                <a:solidFill>
                  <a:schemeClr val="tx1"/>
                </a:solidFill>
                <a:effectLst/>
                <a:latin typeface="Arial" panose="020B0604020202020204" pitchFamily="34" charset="0"/>
              </a:rPr>
              <a:t/>
            </a:r>
            <a:br>
              <a:rPr kumimoji="0" lang="fr-FR" altLang="fr-FR" sz="1800" b="0" i="0" u="none" strike="noStrike" cap="none" normalizeH="0" baseline="0">
                <a:ln>
                  <a:noFill/>
                </a:ln>
                <a:solidFill>
                  <a:schemeClr val="tx1"/>
                </a:solidFill>
                <a:effectLst/>
                <a:latin typeface="Arial" panose="020B0604020202020204" pitchFamily="34" charset="0"/>
              </a:rPr>
            </a:b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8" name="Rectangle 7">
            <a:extLst>
              <a:ext uri="{FF2B5EF4-FFF2-40B4-BE49-F238E27FC236}">
                <a16:creationId xmlns="" xmlns:a16="http://schemas.microsoft.com/office/drawing/2014/main" id="{CE99ECC4-D573-4C72-A58D-2F923603CE41}"/>
              </a:ext>
            </a:extLst>
          </p:cNvPr>
          <p:cNvSpPr/>
          <p:nvPr/>
        </p:nvSpPr>
        <p:spPr>
          <a:xfrm>
            <a:off x="6127808" y="4851641"/>
            <a:ext cx="2030175" cy="244234"/>
          </a:xfrm>
          <a:prstGeom prst="rect">
            <a:avLst/>
          </a:prstGeom>
        </p:spPr>
        <p:txBody>
          <a:bodyPr wrap="square">
            <a:spAutoFit/>
          </a:bodyPr>
          <a:lstStyle/>
          <a:p>
            <a:pPr algn="just">
              <a:lnSpc>
                <a:spcPct val="107000"/>
              </a:lnSpc>
              <a:spcAft>
                <a:spcPts val="0"/>
              </a:spcAft>
            </a:pPr>
            <a:r>
              <a:rPr lang="fr-FR" sz="1000" i="1" dirty="0">
                <a:latin typeface="Century Gothic" panose="020B0502020202020204" pitchFamily="34" charset="0"/>
                <a:ea typeface="Calibri" panose="020F0502020204030204" pitchFamily="34" charset="0"/>
                <a:cs typeface="Times New Roman" panose="02020603050405020304" pitchFamily="18" charset="0"/>
              </a:rPr>
              <a:t>Witam MFO</a:t>
            </a:r>
            <a:endParaRPr lang="fr-FR" sz="1000" dirty="0">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9" name="Rectangle 8">
            <a:extLst>
              <a:ext uri="{FF2B5EF4-FFF2-40B4-BE49-F238E27FC236}">
                <a16:creationId xmlns="" xmlns:a16="http://schemas.microsoft.com/office/drawing/2014/main" id="{49F4685D-BD13-4F94-8B8A-DCF1A8316D08}"/>
              </a:ext>
            </a:extLst>
          </p:cNvPr>
          <p:cNvSpPr/>
          <p:nvPr/>
        </p:nvSpPr>
        <p:spPr>
          <a:xfrm>
            <a:off x="6156895" y="10072505"/>
            <a:ext cx="2030175" cy="244234"/>
          </a:xfrm>
          <a:prstGeom prst="rect">
            <a:avLst/>
          </a:prstGeom>
        </p:spPr>
        <p:txBody>
          <a:bodyPr wrap="square">
            <a:spAutoFit/>
          </a:bodyPr>
          <a:lstStyle/>
          <a:p>
            <a:pPr algn="just">
              <a:lnSpc>
                <a:spcPct val="107000"/>
              </a:lnSpc>
              <a:spcAft>
                <a:spcPts val="0"/>
              </a:spcAft>
            </a:pPr>
            <a:r>
              <a:rPr lang="fr-FR" sz="1000" i="1" dirty="0">
                <a:latin typeface="Century Gothic" panose="020B0502020202020204" pitchFamily="34" charset="0"/>
                <a:ea typeface="Calibri" panose="020F0502020204030204" pitchFamily="34" charset="0"/>
                <a:cs typeface="Times New Roman" panose="02020603050405020304" pitchFamily="18" charset="0"/>
              </a:rPr>
              <a:t>Witam MFO</a:t>
            </a:r>
            <a:endParaRPr lang="fr-FR" sz="1000" dirty="0">
              <a:effectLst/>
              <a:latin typeface="Century Gothic" panose="020B0502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76866849"/>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9263</TotalTime>
  <Words>4991</Words>
  <Application>Microsoft Office PowerPoint</Application>
  <PresentationFormat>Personnalisé</PresentationFormat>
  <Paragraphs>796</Paragraphs>
  <Slides>16</Slides>
  <Notes>2</Notes>
  <HiddenSlides>0</HiddenSlides>
  <MMClips>0</MMClips>
  <ScaleCrop>false</ScaleCrop>
  <HeadingPairs>
    <vt:vector size="8" baseType="variant">
      <vt:variant>
        <vt:lpstr>Polices utilisées</vt:lpstr>
      </vt:variant>
      <vt:variant>
        <vt:i4>8</vt:i4>
      </vt:variant>
      <vt:variant>
        <vt:lpstr>Thème</vt:lpstr>
      </vt:variant>
      <vt:variant>
        <vt:i4>1</vt:i4>
      </vt:variant>
      <vt:variant>
        <vt:lpstr>Serveurs OLE incorporés</vt:lpstr>
      </vt:variant>
      <vt:variant>
        <vt:i4>1</vt:i4>
      </vt:variant>
      <vt:variant>
        <vt:lpstr>Titres des diapositives</vt:lpstr>
      </vt:variant>
      <vt:variant>
        <vt:i4>16</vt:i4>
      </vt:variant>
    </vt:vector>
  </HeadingPairs>
  <TitlesOfParts>
    <vt:vector size="26" baseType="lpstr">
      <vt:lpstr>맑은 고딕</vt:lpstr>
      <vt:lpstr>Andalus</vt:lpstr>
      <vt:lpstr>Arial</vt:lpstr>
      <vt:lpstr>Calibri</vt:lpstr>
      <vt:lpstr>Century Gothic</vt:lpstr>
      <vt:lpstr>Symbol</vt:lpstr>
      <vt:lpstr>Times New Roman</vt:lpstr>
      <vt:lpstr>Wingdings</vt:lpstr>
      <vt:lpstr>Thème Office</vt:lpstr>
      <vt:lpstr>Worksheet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corinne norest</dc:creator>
  <cp:lastModifiedBy>kattalin</cp:lastModifiedBy>
  <cp:revision>1290</cp:revision>
  <cp:lastPrinted>2021-11-15T14:14:15Z</cp:lastPrinted>
  <dcterms:created xsi:type="dcterms:W3CDTF">2017-02-15T14:21:24Z</dcterms:created>
  <dcterms:modified xsi:type="dcterms:W3CDTF">2021-11-16T15:57:33Z</dcterms:modified>
</cp:coreProperties>
</file>